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61" r:id="rId4"/>
    <p:sldId id="258" r:id="rId5"/>
    <p:sldId id="260" r:id="rId6"/>
    <p:sldId id="259" r:id="rId7"/>
    <p:sldId id="262" r:id="rId8"/>
    <p:sldId id="263" r:id="rId9"/>
    <p:sldId id="264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8000"/>
    <a:srgbClr val="CC33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4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5F797C-C465-492F-8C23-E6E34A607104}" type="datetimeFigureOut">
              <a:rPr lang="ru-RU" smtClean="0"/>
              <a:t>01.04.2013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684A5D-C413-40AB-BA4F-92FBB424C54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5F797C-C465-492F-8C23-E6E34A607104}" type="datetimeFigureOut">
              <a:rPr lang="ru-RU" smtClean="0"/>
              <a:t>01.04.2013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684A5D-C413-40AB-BA4F-92FBB424C54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5F797C-C465-492F-8C23-E6E34A607104}" type="datetimeFigureOut">
              <a:rPr lang="ru-RU" smtClean="0"/>
              <a:t>01.04.2013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684A5D-C413-40AB-BA4F-92FBB424C54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5F797C-C465-492F-8C23-E6E34A607104}" type="datetimeFigureOut">
              <a:rPr lang="ru-RU" smtClean="0"/>
              <a:t>01.04.2013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684A5D-C413-40AB-BA4F-92FBB424C54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5F797C-C465-492F-8C23-E6E34A607104}" type="datetimeFigureOut">
              <a:rPr lang="ru-RU" smtClean="0"/>
              <a:t>01.04.2013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684A5D-C413-40AB-BA4F-92FBB424C54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5F797C-C465-492F-8C23-E6E34A607104}" type="datetimeFigureOut">
              <a:rPr lang="ru-RU" smtClean="0"/>
              <a:t>01.04.2013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684A5D-C413-40AB-BA4F-92FBB424C54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5F797C-C465-492F-8C23-E6E34A607104}" type="datetimeFigureOut">
              <a:rPr lang="ru-RU" smtClean="0"/>
              <a:t>01.04.2013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684A5D-C413-40AB-BA4F-92FBB424C54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5F797C-C465-492F-8C23-E6E34A607104}" type="datetimeFigureOut">
              <a:rPr lang="ru-RU" smtClean="0"/>
              <a:t>01.04.2013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684A5D-C413-40AB-BA4F-92FBB424C54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5F797C-C465-492F-8C23-E6E34A607104}" type="datetimeFigureOut">
              <a:rPr lang="ru-RU" smtClean="0"/>
              <a:t>01.04.2013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684A5D-C413-40AB-BA4F-92FBB424C54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5F797C-C465-492F-8C23-E6E34A607104}" type="datetimeFigureOut">
              <a:rPr lang="ru-RU" smtClean="0"/>
              <a:t>01.04.2013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684A5D-C413-40AB-BA4F-92FBB424C54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5F797C-C465-492F-8C23-E6E34A607104}" type="datetimeFigureOut">
              <a:rPr lang="ru-RU" smtClean="0"/>
              <a:t>01.04.2013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684A5D-C413-40AB-BA4F-92FBB424C54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88000">
              <a:schemeClr val="bg2">
                <a:alpha val="0"/>
              </a:schemeClr>
            </a:gs>
            <a:gs pos="24000">
              <a:srgbClr val="CBCBCB">
                <a:alpha val="41000"/>
              </a:srgbClr>
            </a:gs>
            <a:gs pos="37000">
              <a:srgbClr val="5F5F5F">
                <a:alpha val="70000"/>
              </a:srgbClr>
            </a:gs>
            <a:gs pos="61000">
              <a:schemeClr val="bg2">
                <a:alpha val="95000"/>
              </a:schemeClr>
            </a:gs>
            <a:gs pos="48000">
              <a:srgbClr val="FFFFFF">
                <a:alpha val="52000"/>
              </a:srgbClr>
            </a:gs>
            <a:gs pos="72000">
              <a:srgbClr val="FFFFFF"/>
            </a:gs>
            <a:gs pos="20000">
              <a:srgbClr val="B2B2B2"/>
            </a:gs>
            <a:gs pos="95000">
              <a:srgbClr val="292929"/>
            </a:gs>
            <a:gs pos="82001">
              <a:srgbClr val="777777"/>
            </a:gs>
            <a:gs pos="100000">
              <a:srgbClr val="EAEAEA"/>
            </a:gs>
          </a:gsLst>
          <a:path path="rect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5F797C-C465-492F-8C23-E6E34A607104}" type="datetimeFigureOut">
              <a:rPr lang="ru-RU" smtClean="0"/>
              <a:t>01.04.2013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684A5D-C413-40AB-BA4F-92FBB424C54D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.jpe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.jpe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mailto:rem-stroymont@mail.ru" TargetMode="External"/><Relationship Id="rId2" Type="http://schemas.openxmlformats.org/officeDocument/2006/relationships/hyperlink" Target="mailto:rsm2@pereslavl.ru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42976" y="3571876"/>
            <a:ext cx="7072362" cy="2500330"/>
          </a:xfrm>
        </p:spPr>
        <p:txBody>
          <a:bodyPr>
            <a:normAutofit/>
          </a:bodyPr>
          <a:lstStyle/>
          <a:p>
            <a:r>
              <a:rPr lang="ru-RU" sz="3100" b="1" dirty="0" smtClean="0">
                <a:solidFill>
                  <a:srgbClr val="008000"/>
                </a:solidFill>
              </a:rPr>
              <a:t>Мониторинг   и   обслуживание </a:t>
            </a:r>
            <a:br>
              <a:rPr lang="ru-RU" sz="3100" b="1" dirty="0" smtClean="0">
                <a:solidFill>
                  <a:srgbClr val="008000"/>
                </a:solidFill>
              </a:rPr>
            </a:br>
            <a:r>
              <a:rPr lang="ru-RU" sz="3100" b="1" dirty="0" smtClean="0">
                <a:solidFill>
                  <a:srgbClr val="008000"/>
                </a:solidFill>
              </a:rPr>
              <a:t>металлических   конструкций крыши  </a:t>
            </a:r>
            <a:br>
              <a:rPr lang="ru-RU" sz="3100" b="1" dirty="0" smtClean="0">
                <a:solidFill>
                  <a:srgbClr val="008000"/>
                </a:solidFill>
              </a:rPr>
            </a:br>
            <a:r>
              <a:rPr lang="ru-RU" sz="3100" b="1" dirty="0" smtClean="0">
                <a:solidFill>
                  <a:srgbClr val="008000"/>
                </a:solidFill>
              </a:rPr>
              <a:t>складского комплекса </a:t>
            </a:r>
            <a:br>
              <a:rPr lang="ru-RU" sz="3100" b="1" dirty="0" smtClean="0">
                <a:solidFill>
                  <a:srgbClr val="008000"/>
                </a:solidFill>
              </a:rPr>
            </a:br>
            <a:r>
              <a:rPr lang="ru-RU" sz="3200" b="1" dirty="0" smtClean="0">
                <a:solidFill>
                  <a:srgbClr val="008000"/>
                </a:solidFill>
              </a:rPr>
              <a:t>ООО «Белая Дача «Логопарк» </a:t>
            </a:r>
            <a:r>
              <a:rPr lang="ru-RU" sz="3100" dirty="0" smtClean="0">
                <a:solidFill>
                  <a:srgbClr val="008000"/>
                </a:solidFill>
              </a:rPr>
              <a:t/>
            </a:r>
            <a:br>
              <a:rPr lang="ru-RU" sz="3100" dirty="0" smtClean="0">
                <a:solidFill>
                  <a:srgbClr val="008000"/>
                </a:solidFill>
              </a:rPr>
            </a:br>
            <a:endParaRPr lang="ru-RU" sz="3100" dirty="0">
              <a:solidFill>
                <a:srgbClr val="008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785918" y="2714620"/>
            <a:ext cx="6643734" cy="714380"/>
          </a:xfrm>
        </p:spPr>
        <p:txBody>
          <a:bodyPr>
            <a:normAutofit/>
          </a:bodyPr>
          <a:lstStyle/>
          <a:p>
            <a:pPr algn="ctr"/>
            <a:r>
              <a:rPr lang="ru-RU" b="1" dirty="0" smtClean="0"/>
              <a:t>Предложение о сотрудничестве</a:t>
            </a:r>
            <a:endParaRPr lang="ru-RU" b="1" dirty="0"/>
          </a:p>
        </p:txBody>
      </p:sp>
      <p:pic>
        <p:nvPicPr>
          <p:cNvPr id="1027" name="Picture 3" descr="D:\РСМ\Алгоритмы РСМ\RSM_log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00958" y="357166"/>
            <a:ext cx="1147735" cy="753679"/>
          </a:xfrm>
          <a:prstGeom prst="rect">
            <a:avLst/>
          </a:prstGeom>
          <a:noFill/>
        </p:spPr>
      </p:pic>
      <p:pic>
        <p:nvPicPr>
          <p:cNvPr id="8" name="Picture 3" descr="D:\РСМ\Алгоритмы РСМ\RSM_log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72396" y="357166"/>
            <a:ext cx="1147735" cy="75367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Цель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1428736"/>
            <a:ext cx="8503920" cy="4786346"/>
          </a:xfrm>
        </p:spPr>
        <p:txBody>
          <a:bodyPr>
            <a:normAutofit fontScale="92500" lnSpcReduction="20000"/>
          </a:bodyPr>
          <a:lstStyle/>
          <a:p>
            <a:pPr algn="just">
              <a:buNone/>
            </a:pPr>
            <a:r>
              <a:rPr lang="ru-RU" dirty="0" smtClean="0">
                <a:solidFill>
                  <a:srgbClr val="FF0000"/>
                </a:solidFill>
              </a:rPr>
              <a:t>	</a:t>
            </a:r>
            <a:r>
              <a:rPr lang="ru-RU" sz="3000" dirty="0" smtClean="0">
                <a:solidFill>
                  <a:srgbClr val="008000"/>
                </a:solidFill>
              </a:rPr>
              <a:t> </a:t>
            </a:r>
            <a:r>
              <a:rPr lang="ru-RU" sz="3000" b="1" dirty="0" smtClean="0">
                <a:solidFill>
                  <a:srgbClr val="008000"/>
                </a:solidFill>
              </a:rPr>
              <a:t>Визуальный контроль состояния несущих </a:t>
            </a:r>
            <a:r>
              <a:rPr lang="ru-RU" sz="3000" b="1" dirty="0" smtClean="0">
                <a:solidFill>
                  <a:srgbClr val="008000"/>
                </a:solidFill>
              </a:rPr>
              <a:t>металлических </a:t>
            </a:r>
            <a:r>
              <a:rPr lang="ru-RU" sz="3000" b="1" dirty="0" smtClean="0">
                <a:solidFill>
                  <a:srgbClr val="008000"/>
                </a:solidFill>
              </a:rPr>
              <a:t>конструкций (фотографии), узлов крепления, сварных швов</a:t>
            </a:r>
          </a:p>
          <a:p>
            <a:pPr algn="just">
              <a:buNone/>
            </a:pPr>
            <a:r>
              <a:rPr lang="ru-RU" sz="3000" b="1" dirty="0" smtClean="0">
                <a:solidFill>
                  <a:srgbClr val="008000"/>
                </a:solidFill>
              </a:rPr>
              <a:t> 	Инструментальный </a:t>
            </a:r>
            <a:r>
              <a:rPr lang="ru-RU" sz="3000" b="1" dirty="0" smtClean="0">
                <a:solidFill>
                  <a:srgbClr val="008000"/>
                </a:solidFill>
              </a:rPr>
              <a:t>контроль (усилия затяжки болтов) элементов соединения</a:t>
            </a:r>
          </a:p>
          <a:p>
            <a:pPr algn="ctr">
              <a:buNone/>
            </a:pPr>
            <a:r>
              <a:rPr lang="ru-RU" sz="3000" b="1" dirty="0" smtClean="0">
                <a:solidFill>
                  <a:srgbClr val="008000"/>
                </a:solidFill>
              </a:rPr>
              <a:t>По графику:</a:t>
            </a:r>
          </a:p>
          <a:p>
            <a:r>
              <a:rPr lang="ru-RU" sz="3000" b="1" dirty="0" smtClean="0">
                <a:solidFill>
                  <a:srgbClr val="008000"/>
                </a:solidFill>
              </a:rPr>
              <a:t> Не реже 4 раза в месяц – осенне-зимний сезон</a:t>
            </a:r>
          </a:p>
          <a:p>
            <a:r>
              <a:rPr lang="ru-RU" sz="3000" b="1" dirty="0" smtClean="0">
                <a:solidFill>
                  <a:srgbClr val="008000"/>
                </a:solidFill>
              </a:rPr>
              <a:t> Не реже 2 раза в месяц – весенне-летний </a:t>
            </a:r>
            <a:r>
              <a:rPr lang="ru-RU" sz="3000" b="1" dirty="0" smtClean="0">
                <a:solidFill>
                  <a:srgbClr val="008000"/>
                </a:solidFill>
              </a:rPr>
              <a:t>сезон</a:t>
            </a:r>
          </a:p>
          <a:p>
            <a:pPr>
              <a:buNone/>
            </a:pPr>
            <a:endParaRPr lang="ru-RU" sz="3000" b="1" dirty="0" smtClean="0">
              <a:solidFill>
                <a:srgbClr val="008000"/>
              </a:solidFill>
            </a:endParaRPr>
          </a:p>
          <a:p>
            <a:pPr>
              <a:buNone/>
            </a:pPr>
            <a:r>
              <a:rPr lang="ru-RU" sz="3000" b="1" dirty="0" smtClean="0">
                <a:solidFill>
                  <a:srgbClr val="008000"/>
                </a:solidFill>
              </a:rPr>
              <a:t>Срок </a:t>
            </a:r>
            <a:r>
              <a:rPr lang="ru-RU" sz="3000" b="1" dirty="0" smtClean="0">
                <a:solidFill>
                  <a:srgbClr val="008000"/>
                </a:solidFill>
              </a:rPr>
              <a:t>производства работ – не менее чем </a:t>
            </a:r>
            <a:r>
              <a:rPr lang="ru-RU" sz="3000" b="1" dirty="0" smtClean="0">
                <a:solidFill>
                  <a:srgbClr val="008000"/>
                </a:solidFill>
              </a:rPr>
              <a:t>1 -летний </a:t>
            </a:r>
            <a:r>
              <a:rPr lang="ru-RU" sz="3000" b="1" dirty="0" smtClean="0">
                <a:solidFill>
                  <a:srgbClr val="008000"/>
                </a:solidFill>
              </a:rPr>
              <a:t>цикл</a:t>
            </a:r>
            <a:endParaRPr lang="ru-RU" sz="3000" b="1" dirty="0">
              <a:solidFill>
                <a:srgbClr val="008000"/>
              </a:solidFill>
            </a:endParaRPr>
          </a:p>
        </p:txBody>
      </p:sp>
      <p:pic>
        <p:nvPicPr>
          <p:cNvPr id="7" name="Picture 3" descr="D:\РСМ\Алгоритмы РСМ\RSM_log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72396" y="357166"/>
            <a:ext cx="1147735" cy="75367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0042"/>
            <a:ext cx="6329378" cy="917596"/>
          </a:xfrm>
        </p:spPr>
        <p:txBody>
          <a:bodyPr>
            <a:normAutofit fontScale="90000"/>
          </a:bodyPr>
          <a:lstStyle/>
          <a:p>
            <a:r>
              <a:rPr lang="ru-RU" dirty="0"/>
              <a:t/>
            </a:r>
            <a:br>
              <a:rPr lang="ru-RU" dirty="0"/>
            </a:br>
            <a:r>
              <a:rPr lang="ru-RU" dirty="0"/>
              <a:t> </a:t>
            </a:r>
            <a:r>
              <a:rPr lang="ru-RU" b="1" dirty="0" smtClean="0"/>
              <a:t> Миссия и функции </a:t>
            </a:r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71472" y="1785926"/>
            <a:ext cx="8215370" cy="3768733"/>
          </a:xfrm>
        </p:spPr>
        <p:txBody>
          <a:bodyPr>
            <a:normAutofit fontScale="92500" lnSpcReduction="10000"/>
          </a:bodyPr>
          <a:lstStyle/>
          <a:p>
            <a:r>
              <a:rPr lang="ru-RU" b="1" dirty="0" smtClean="0">
                <a:solidFill>
                  <a:srgbClr val="008000"/>
                </a:solidFill>
              </a:rPr>
              <a:t>Мониторинг состояния узловых соединений</a:t>
            </a:r>
          </a:p>
          <a:p>
            <a:r>
              <a:rPr lang="ru-RU" b="1" dirty="0" smtClean="0">
                <a:solidFill>
                  <a:srgbClr val="008000"/>
                </a:solidFill>
              </a:rPr>
              <a:t>Выявление явных дефектов конструкций, </a:t>
            </a:r>
            <a:r>
              <a:rPr lang="ru-RU" b="1" dirty="0" smtClean="0">
                <a:solidFill>
                  <a:srgbClr val="008000"/>
                </a:solidFill>
              </a:rPr>
              <a:t>узлов, сварных швов</a:t>
            </a:r>
          </a:p>
          <a:p>
            <a:r>
              <a:rPr lang="ru-RU" b="1" dirty="0" smtClean="0">
                <a:solidFill>
                  <a:srgbClr val="008000"/>
                </a:solidFill>
              </a:rPr>
              <a:t>Устранение дефектов</a:t>
            </a:r>
          </a:p>
          <a:p>
            <a:r>
              <a:rPr lang="ru-RU" b="1" dirty="0" smtClean="0">
                <a:solidFill>
                  <a:srgbClr val="008000"/>
                </a:solidFill>
              </a:rPr>
              <a:t>Профилактическое обслуживание конструкций </a:t>
            </a:r>
          </a:p>
          <a:p>
            <a:r>
              <a:rPr lang="ru-RU" b="1" dirty="0" smtClean="0">
                <a:solidFill>
                  <a:srgbClr val="008000"/>
                </a:solidFill>
              </a:rPr>
              <a:t>Формирование предложений, плана мероприятий, фиксация состояния, отчеты</a:t>
            </a:r>
          </a:p>
        </p:txBody>
      </p:sp>
      <p:pic>
        <p:nvPicPr>
          <p:cNvPr id="4" name="Picture 3" descr="D:\РСМ\Алгоритмы РСМ\RSM_log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72396" y="357166"/>
            <a:ext cx="1147735" cy="75367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28604"/>
            <a:ext cx="6686568" cy="989034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 </a:t>
            </a:r>
            <a:r>
              <a:rPr lang="ru-RU" dirty="0"/>
              <a:t/>
            </a:r>
            <a:br>
              <a:rPr lang="ru-RU" dirty="0"/>
            </a:br>
            <a:r>
              <a:rPr lang="ru-RU" b="1" dirty="0" smtClean="0"/>
              <a:t>Предлагаем партнерам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928662" y="1600200"/>
            <a:ext cx="7758138" cy="4900634"/>
          </a:xfrm>
        </p:spPr>
        <p:txBody>
          <a:bodyPr>
            <a:normAutofit fontScale="62500" lnSpcReduction="20000"/>
          </a:bodyPr>
          <a:lstStyle/>
          <a:p>
            <a:pPr algn="ctr">
              <a:buNone/>
            </a:pPr>
            <a:r>
              <a:rPr lang="ru-RU" b="1" dirty="0" smtClean="0">
                <a:solidFill>
                  <a:srgbClr val="008000"/>
                </a:solidFill>
              </a:rPr>
              <a:t>комплексную услугу Департамента технического обслуживания ООО «РСМ»</a:t>
            </a:r>
          </a:p>
          <a:p>
            <a:pPr algn="ctr">
              <a:buNone/>
            </a:pPr>
            <a:r>
              <a:rPr lang="ru-RU" b="1" dirty="0" smtClean="0">
                <a:solidFill>
                  <a:srgbClr val="008000"/>
                </a:solidFill>
              </a:rPr>
              <a:t>Она предполагает выполнение в соответствии с нормами и требованиями по :</a:t>
            </a:r>
          </a:p>
          <a:p>
            <a:r>
              <a:rPr lang="ru-RU" b="1" dirty="0" smtClean="0">
                <a:solidFill>
                  <a:srgbClr val="008000"/>
                </a:solidFill>
              </a:rPr>
              <a:t>  надзору за соблюдением правил содержания и ухода за строительными конструкциями     </a:t>
            </a:r>
            <a:r>
              <a:rPr lang="ru-RU" b="1" dirty="0" err="1" smtClean="0">
                <a:solidFill>
                  <a:srgbClr val="008000"/>
                </a:solidFill>
              </a:rPr>
              <a:t>промзданий</a:t>
            </a:r>
            <a:r>
              <a:rPr lang="ru-RU" b="1" dirty="0" smtClean="0">
                <a:solidFill>
                  <a:srgbClr val="008000"/>
                </a:solidFill>
              </a:rPr>
              <a:t> и сооружений;</a:t>
            </a:r>
          </a:p>
          <a:p>
            <a:r>
              <a:rPr lang="ru-RU" b="1" dirty="0" smtClean="0">
                <a:solidFill>
                  <a:srgbClr val="008000"/>
                </a:solidFill>
              </a:rPr>
              <a:t> организацию систематических наблюдений,  ежедневных, текущих, общих, внеочередных технических осмотров;</a:t>
            </a:r>
          </a:p>
          <a:p>
            <a:r>
              <a:rPr lang="ru-RU" b="1" dirty="0" smtClean="0">
                <a:solidFill>
                  <a:srgbClr val="008000"/>
                </a:solidFill>
              </a:rPr>
              <a:t> надзору за состоянием среды и температурно-влажностного режима в зданиях;</a:t>
            </a:r>
          </a:p>
          <a:p>
            <a:r>
              <a:rPr lang="ru-RU" b="1" dirty="0" smtClean="0">
                <a:solidFill>
                  <a:srgbClr val="008000"/>
                </a:solidFill>
              </a:rPr>
              <a:t> разработку инструкций по правилам технической эксплуатации строительных конструкций с учетом местных условий;</a:t>
            </a:r>
          </a:p>
          <a:p>
            <a:r>
              <a:rPr lang="ru-RU" b="1" dirty="0" smtClean="0">
                <a:solidFill>
                  <a:srgbClr val="008000"/>
                </a:solidFill>
              </a:rPr>
              <a:t> оформление заявок на выполнение детальных технических обследований строительных конструкций</a:t>
            </a:r>
            <a:endParaRPr lang="ru-RU" b="1" dirty="0">
              <a:solidFill>
                <a:srgbClr val="008000"/>
              </a:solidFill>
            </a:endParaRPr>
          </a:p>
        </p:txBody>
      </p:sp>
      <p:pic>
        <p:nvPicPr>
          <p:cNvPr id="4" name="Picture 3" descr="D:\РСМ\Алгоритмы РСМ\RSM_log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72396" y="357166"/>
            <a:ext cx="1147735" cy="75367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686568" cy="1082660"/>
          </a:xfrm>
        </p:spPr>
        <p:txBody>
          <a:bodyPr/>
          <a:lstStyle/>
          <a:p>
            <a:r>
              <a:rPr lang="ru-RU" dirty="0" smtClean="0"/>
              <a:t>Предлагаем партнерам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714488"/>
            <a:ext cx="8229600" cy="4525963"/>
          </a:xfrm>
        </p:spPr>
        <p:txBody>
          <a:bodyPr>
            <a:normAutofit fontScale="62500" lnSpcReduction="20000"/>
          </a:bodyPr>
          <a:lstStyle/>
          <a:p>
            <a:pPr algn="just"/>
            <a:r>
              <a:rPr lang="ru-RU" b="1" dirty="0" smtClean="0">
                <a:solidFill>
                  <a:srgbClr val="008000"/>
                </a:solidFill>
              </a:rPr>
              <a:t> </a:t>
            </a:r>
            <a:r>
              <a:rPr lang="ru-RU" b="1" dirty="0">
                <a:solidFill>
                  <a:srgbClr val="008000"/>
                </a:solidFill>
              </a:rPr>
              <a:t>участие в работе по подготовке зданий и сооружений к эксплуатации в зимних условиях;</a:t>
            </a:r>
          </a:p>
          <a:p>
            <a:pPr algn="just"/>
            <a:r>
              <a:rPr lang="ru-RU" b="1" dirty="0" smtClean="0">
                <a:solidFill>
                  <a:srgbClr val="008000"/>
                </a:solidFill>
              </a:rPr>
              <a:t>оформление </a:t>
            </a:r>
            <a:r>
              <a:rPr lang="ru-RU" b="1" dirty="0">
                <a:solidFill>
                  <a:srgbClr val="008000"/>
                </a:solidFill>
              </a:rPr>
              <a:t>заявок на разработку проектно-сметной документации;</a:t>
            </a:r>
          </a:p>
          <a:p>
            <a:pPr algn="just"/>
            <a:r>
              <a:rPr lang="ru-RU" b="1" dirty="0" smtClean="0">
                <a:solidFill>
                  <a:srgbClr val="008000"/>
                </a:solidFill>
              </a:rPr>
              <a:t> </a:t>
            </a:r>
            <a:r>
              <a:rPr lang="ru-RU" b="1" dirty="0">
                <a:solidFill>
                  <a:srgbClr val="008000"/>
                </a:solidFill>
              </a:rPr>
              <a:t>контроль качества текущего и капитального ремонтов;</a:t>
            </a:r>
          </a:p>
          <a:p>
            <a:pPr algn="just"/>
            <a:r>
              <a:rPr lang="ru-RU" b="1" dirty="0" smtClean="0">
                <a:solidFill>
                  <a:srgbClr val="008000"/>
                </a:solidFill>
              </a:rPr>
              <a:t> </a:t>
            </a:r>
            <a:r>
              <a:rPr lang="ru-RU" b="1" dirty="0">
                <a:solidFill>
                  <a:srgbClr val="008000"/>
                </a:solidFill>
              </a:rPr>
              <a:t>планирование текущих и капитальных ремонтов </a:t>
            </a:r>
            <a:r>
              <a:rPr lang="ru-RU" b="1" dirty="0" err="1">
                <a:solidFill>
                  <a:srgbClr val="008000"/>
                </a:solidFill>
              </a:rPr>
              <a:t>промзданий</a:t>
            </a:r>
            <a:r>
              <a:rPr lang="ru-RU" b="1" dirty="0">
                <a:solidFill>
                  <a:srgbClr val="008000"/>
                </a:solidFill>
              </a:rPr>
              <a:t> и сооружений;</a:t>
            </a:r>
          </a:p>
          <a:p>
            <a:pPr algn="just"/>
            <a:r>
              <a:rPr lang="ru-RU" b="1" dirty="0" smtClean="0">
                <a:solidFill>
                  <a:srgbClr val="008000"/>
                </a:solidFill>
              </a:rPr>
              <a:t>составление </a:t>
            </a:r>
            <a:r>
              <a:rPr lang="ru-RU" b="1" dirty="0">
                <a:solidFill>
                  <a:srgbClr val="008000"/>
                </a:solidFill>
              </a:rPr>
              <a:t>расчетов и заявок на потребное количество строительных </a:t>
            </a:r>
            <a:r>
              <a:rPr lang="ru-RU" b="1" dirty="0" smtClean="0">
                <a:solidFill>
                  <a:srgbClr val="008000"/>
                </a:solidFill>
              </a:rPr>
              <a:t>материалов   </a:t>
            </a:r>
            <a:r>
              <a:rPr lang="ru-RU" b="1" dirty="0">
                <a:solidFill>
                  <a:srgbClr val="008000"/>
                </a:solidFill>
              </a:rPr>
              <a:t>в соответствии с плановым ремонтом;</a:t>
            </a:r>
          </a:p>
          <a:p>
            <a:pPr algn="just"/>
            <a:r>
              <a:rPr lang="ru-RU" b="1" dirty="0" smtClean="0">
                <a:solidFill>
                  <a:srgbClr val="008000"/>
                </a:solidFill>
              </a:rPr>
              <a:t> </a:t>
            </a:r>
            <a:r>
              <a:rPr lang="ru-RU" b="1" dirty="0">
                <a:solidFill>
                  <a:srgbClr val="008000"/>
                </a:solidFill>
              </a:rPr>
              <a:t>составление отчета по техническому надзору;</a:t>
            </a:r>
          </a:p>
          <a:p>
            <a:pPr algn="just"/>
            <a:r>
              <a:rPr lang="ru-RU" b="1" dirty="0" smtClean="0">
                <a:solidFill>
                  <a:srgbClr val="008000"/>
                </a:solidFill>
              </a:rPr>
              <a:t> </a:t>
            </a:r>
            <a:r>
              <a:rPr lang="ru-RU" b="1" dirty="0">
                <a:solidFill>
                  <a:srgbClr val="008000"/>
                </a:solidFill>
              </a:rPr>
              <a:t>ведение технических журналов эксплуатации строительных конструкций зданий и сооружений;</a:t>
            </a:r>
          </a:p>
          <a:p>
            <a:pPr algn="just"/>
            <a:r>
              <a:rPr lang="ru-RU" b="1" dirty="0" smtClean="0">
                <a:solidFill>
                  <a:srgbClr val="008000"/>
                </a:solidFill>
              </a:rPr>
              <a:t>обеспечение </a:t>
            </a:r>
            <a:r>
              <a:rPr lang="ru-RU" b="1" dirty="0">
                <a:solidFill>
                  <a:srgbClr val="008000"/>
                </a:solidFill>
              </a:rPr>
              <a:t>архива копий технической документации эксплуатации зданий и </a:t>
            </a:r>
            <a:r>
              <a:rPr lang="ru-RU" b="1" dirty="0" smtClean="0">
                <a:solidFill>
                  <a:srgbClr val="008000"/>
                </a:solidFill>
              </a:rPr>
              <a:t> сооружений</a:t>
            </a:r>
            <a:endParaRPr lang="ru-RU" b="1" dirty="0">
              <a:solidFill>
                <a:srgbClr val="008000"/>
              </a:solidFill>
            </a:endParaRPr>
          </a:p>
          <a:p>
            <a:pPr algn="just"/>
            <a:endParaRPr lang="ru-RU" dirty="0">
              <a:solidFill>
                <a:srgbClr val="008000"/>
              </a:solidFill>
            </a:endParaRPr>
          </a:p>
        </p:txBody>
      </p:sp>
      <p:pic>
        <p:nvPicPr>
          <p:cNvPr id="4" name="Picture 3" descr="D:\РСМ\Алгоритмы РСМ\RSM_log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72396" y="357166"/>
            <a:ext cx="1147735" cy="75367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043758" cy="1143000"/>
          </a:xfrm>
        </p:spPr>
        <p:txBody>
          <a:bodyPr>
            <a:normAutofit fontScale="90000"/>
          </a:bodyPr>
          <a:lstStyle/>
          <a:p>
            <a:r>
              <a:rPr lang="ru-RU" sz="3200" b="1" dirty="0" smtClean="0"/>
              <a:t>Нормативное обеспечение определяется  следующими документами</a:t>
            </a: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71472" y="1643050"/>
            <a:ext cx="8229600" cy="4525963"/>
          </a:xfrm>
        </p:spPr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ru-RU" dirty="0"/>
              <a:t> </a:t>
            </a:r>
          </a:p>
          <a:p>
            <a:pPr algn="just"/>
            <a:r>
              <a:rPr lang="ru-RU" b="1" dirty="0" smtClean="0">
                <a:solidFill>
                  <a:srgbClr val="008000"/>
                </a:solidFill>
              </a:rPr>
              <a:t> Федеральный Закон </a:t>
            </a:r>
            <a:r>
              <a:rPr lang="ru-RU" b="1" dirty="0">
                <a:solidFill>
                  <a:srgbClr val="008000"/>
                </a:solidFill>
              </a:rPr>
              <a:t>РФ № 384-ФЗ от 30.12.2009г.   «Технический регламент о безопасности зданий и сооружений» (Глава 2 Ст.7, Глава 3 Ст.16, Глава 5 Ст.36 </a:t>
            </a:r>
            <a:r>
              <a:rPr lang="ru-RU" b="1" dirty="0" smtClean="0">
                <a:solidFill>
                  <a:srgbClr val="008000"/>
                </a:solidFill>
              </a:rPr>
              <a:t>ч.1,2)</a:t>
            </a:r>
          </a:p>
          <a:p>
            <a:pPr algn="just"/>
            <a:r>
              <a:rPr lang="ru-RU" b="1" dirty="0" smtClean="0">
                <a:solidFill>
                  <a:srgbClr val="008000"/>
                </a:solidFill>
              </a:rPr>
              <a:t>Национальные </a:t>
            </a:r>
            <a:r>
              <a:rPr lang="ru-RU" b="1" dirty="0">
                <a:solidFill>
                  <a:srgbClr val="008000"/>
                </a:solidFill>
              </a:rPr>
              <a:t>стандарты РФ и СП № 1047 от 21.06.2010г;</a:t>
            </a:r>
          </a:p>
          <a:p>
            <a:pPr algn="just"/>
            <a:r>
              <a:rPr lang="ru-RU" b="1" dirty="0" smtClean="0">
                <a:solidFill>
                  <a:srgbClr val="008000"/>
                </a:solidFill>
              </a:rPr>
              <a:t>СП </a:t>
            </a:r>
            <a:r>
              <a:rPr lang="ru-RU" b="1" dirty="0">
                <a:solidFill>
                  <a:srgbClr val="008000"/>
                </a:solidFill>
              </a:rPr>
              <a:t>13-102-2003 «Правила обследования несущих конструкций зданий и сооружений»</a:t>
            </a:r>
          </a:p>
          <a:p>
            <a:pPr algn="just"/>
            <a:r>
              <a:rPr lang="ru-RU" b="1" dirty="0" smtClean="0">
                <a:solidFill>
                  <a:srgbClr val="008000"/>
                </a:solidFill>
              </a:rPr>
              <a:t> </a:t>
            </a:r>
            <a:r>
              <a:rPr lang="ru-RU" b="1" dirty="0">
                <a:solidFill>
                  <a:srgbClr val="008000"/>
                </a:solidFill>
              </a:rPr>
              <a:t>ГОСТ Р 53778-2010 «Здания и сооружения. Мониторинг технического состояния»</a:t>
            </a:r>
          </a:p>
          <a:p>
            <a:pPr algn="just"/>
            <a:r>
              <a:rPr lang="ru-RU" b="1" dirty="0" smtClean="0">
                <a:solidFill>
                  <a:srgbClr val="008000"/>
                </a:solidFill>
              </a:rPr>
              <a:t> </a:t>
            </a:r>
            <a:r>
              <a:rPr lang="ru-RU" b="1" dirty="0">
                <a:solidFill>
                  <a:srgbClr val="008000"/>
                </a:solidFill>
              </a:rPr>
              <a:t>ПОТ РО 14000-004-98 «Техническая эксплуатация промышленных зданий и сооружений</a:t>
            </a:r>
          </a:p>
          <a:p>
            <a:pPr algn="just"/>
            <a:r>
              <a:rPr lang="ru-RU" b="1" dirty="0" smtClean="0">
                <a:solidFill>
                  <a:srgbClr val="008000"/>
                </a:solidFill>
              </a:rPr>
              <a:t> </a:t>
            </a:r>
            <a:r>
              <a:rPr lang="ru-RU" b="1" dirty="0">
                <a:solidFill>
                  <a:srgbClr val="008000"/>
                </a:solidFill>
              </a:rPr>
              <a:t>МРР-2.2 07-98 «Методика проведения технического контроля строительных конструкций</a:t>
            </a:r>
          </a:p>
          <a:p>
            <a:pPr algn="just"/>
            <a:endParaRPr lang="ru-RU" b="1" dirty="0">
              <a:solidFill>
                <a:srgbClr val="CC3300"/>
              </a:solidFill>
            </a:endParaRPr>
          </a:p>
          <a:p>
            <a:pPr algn="just"/>
            <a:endParaRPr lang="ru-RU" b="1" dirty="0">
              <a:solidFill>
                <a:srgbClr val="CC3300"/>
              </a:solidFill>
            </a:endParaRPr>
          </a:p>
        </p:txBody>
      </p:sp>
      <p:pic>
        <p:nvPicPr>
          <p:cNvPr id="4" name="Picture 3" descr="D:\РСМ\Алгоритмы РСМ\RSM_log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72396" y="357166"/>
            <a:ext cx="1147735" cy="75367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Результаты фактического  обследования </a:t>
            </a:r>
            <a:endParaRPr lang="ru-RU" dirty="0"/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28926" y="5072074"/>
            <a:ext cx="714380" cy="10332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29124" y="5072074"/>
            <a:ext cx="1370699" cy="1000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71538" y="5072074"/>
            <a:ext cx="1075860" cy="1000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Содержимое 9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>
              <a:buNone/>
            </a:pPr>
            <a:r>
              <a:rPr lang="ru-RU" dirty="0" smtClean="0"/>
              <a:t>	</a:t>
            </a:r>
            <a:r>
              <a:rPr lang="ru-RU" b="1" dirty="0" smtClean="0">
                <a:solidFill>
                  <a:srgbClr val="008000"/>
                </a:solidFill>
              </a:rPr>
              <a:t>В результате визуального обследования состояния конструктивных элементов крыши были выявлены срезанные под естественной нагрузкой  болты крепления, окисление (ржавчина) в местах болтовых соединений, нарушение соосности конструкций в местах крепления</a:t>
            </a:r>
            <a:endParaRPr lang="ru-RU" b="1" dirty="0">
              <a:solidFill>
                <a:srgbClr val="008000"/>
              </a:solidFill>
            </a:endParaRPr>
          </a:p>
        </p:txBody>
      </p:sp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000892" y="4857760"/>
            <a:ext cx="1428760" cy="14876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3" descr="D:\РСМ\Алгоритмы РСМ\RSM_logo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572396" y="357166"/>
            <a:ext cx="1147735" cy="75367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115196" cy="1143000"/>
          </a:xfrm>
        </p:spPr>
        <p:txBody>
          <a:bodyPr>
            <a:normAutofit/>
          </a:bodyPr>
          <a:lstStyle/>
          <a:p>
            <a:r>
              <a:rPr lang="ru-RU" sz="3600" dirty="0" smtClean="0"/>
              <a:t>Профилактические  мероприятия</a:t>
            </a:r>
            <a:endParaRPr lang="ru-RU" sz="3600" dirty="0"/>
          </a:p>
        </p:txBody>
      </p:sp>
      <p:sp>
        <p:nvSpPr>
          <p:cNvPr id="8" name="Содержимое 7"/>
          <p:cNvSpPr>
            <a:spLocks noGrp="1"/>
          </p:cNvSpPr>
          <p:nvPr>
            <p:ph idx="1"/>
          </p:nvPr>
        </p:nvSpPr>
        <p:spPr>
          <a:xfrm>
            <a:off x="457200" y="1600200"/>
            <a:ext cx="4471990" cy="4525963"/>
          </a:xfrm>
        </p:spPr>
        <p:txBody>
          <a:bodyPr>
            <a:normAutofit fontScale="85000" lnSpcReduction="10000"/>
          </a:bodyPr>
          <a:lstStyle/>
          <a:p>
            <a:pPr>
              <a:buNone/>
            </a:pPr>
            <a:r>
              <a:rPr lang="ru-RU" dirty="0" smtClean="0"/>
              <a:t>	</a:t>
            </a:r>
            <a:r>
              <a:rPr lang="ru-RU" b="1" dirty="0" smtClean="0">
                <a:solidFill>
                  <a:srgbClr val="008000"/>
                </a:solidFill>
              </a:rPr>
              <a:t>Были выполнены профилактические мероприятия :</a:t>
            </a:r>
          </a:p>
          <a:p>
            <a:r>
              <a:rPr lang="ru-RU" b="1" dirty="0">
                <a:solidFill>
                  <a:srgbClr val="008000"/>
                </a:solidFill>
              </a:rPr>
              <a:t>п</a:t>
            </a:r>
            <a:r>
              <a:rPr lang="ru-RU" b="1" dirty="0" smtClean="0">
                <a:solidFill>
                  <a:srgbClr val="008000"/>
                </a:solidFill>
              </a:rPr>
              <a:t>одбор соответствующих проекту креплений</a:t>
            </a:r>
          </a:p>
          <a:p>
            <a:r>
              <a:rPr lang="ru-RU" b="1" dirty="0">
                <a:solidFill>
                  <a:srgbClr val="008000"/>
                </a:solidFill>
              </a:rPr>
              <a:t>з</a:t>
            </a:r>
            <a:r>
              <a:rPr lang="ru-RU" b="1" dirty="0" smtClean="0">
                <a:solidFill>
                  <a:srgbClr val="008000"/>
                </a:solidFill>
              </a:rPr>
              <a:t>амена болтовых соединений </a:t>
            </a:r>
          </a:p>
          <a:p>
            <a:r>
              <a:rPr lang="ru-RU" b="1" dirty="0">
                <a:solidFill>
                  <a:srgbClr val="008000"/>
                </a:solidFill>
              </a:rPr>
              <a:t>а</a:t>
            </a:r>
            <a:r>
              <a:rPr lang="ru-RU" b="1" dirty="0" smtClean="0">
                <a:solidFill>
                  <a:srgbClr val="008000"/>
                </a:solidFill>
              </a:rPr>
              <a:t>нтикоррозийная обработка узлов крепления конструкций</a:t>
            </a:r>
            <a:endParaRPr lang="ru-RU" b="1" dirty="0">
              <a:solidFill>
                <a:srgbClr val="008000"/>
              </a:solidFill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43504" y="1428736"/>
            <a:ext cx="3500462" cy="14952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0628" y="3571876"/>
            <a:ext cx="1928826" cy="13251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286644" y="3571876"/>
            <a:ext cx="1692248" cy="13049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786446" y="5286388"/>
            <a:ext cx="1771633" cy="11610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3" descr="D:\РСМ\Алгоритмы РСМ\RSM_logo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572396" y="357166"/>
            <a:ext cx="1147735" cy="75367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Реквизиты ООО «Ремстроймонтаж»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9" name="Содержимое 8"/>
          <p:cNvSpPr>
            <a:spLocks noGrp="1"/>
          </p:cNvSpPr>
          <p:nvPr>
            <p:ph idx="1"/>
          </p:nvPr>
        </p:nvSpPr>
        <p:spPr>
          <a:xfrm>
            <a:off x="457200" y="1600200"/>
            <a:ext cx="8329642" cy="4525963"/>
          </a:xfrm>
        </p:spPr>
        <p:txBody>
          <a:bodyPr>
            <a:normAutofit fontScale="62500" lnSpcReduction="20000"/>
          </a:bodyPr>
          <a:lstStyle/>
          <a:p>
            <a:pPr>
              <a:buNone/>
            </a:pPr>
            <a:r>
              <a:rPr lang="ru-RU" dirty="0"/>
              <a:t> </a:t>
            </a:r>
          </a:p>
          <a:p>
            <a:pPr algn="ctr">
              <a:buNone/>
            </a:pPr>
            <a:r>
              <a:rPr lang="ru-RU" b="1" dirty="0">
                <a:solidFill>
                  <a:srgbClr val="008000"/>
                </a:solidFill>
              </a:rPr>
              <a:t>152025, Ярославская обл., г. Переславль - Залесский, ул. Менделеева, д. 20</a:t>
            </a:r>
          </a:p>
          <a:p>
            <a:pPr algn="ctr">
              <a:buNone/>
            </a:pPr>
            <a:r>
              <a:rPr lang="ru-RU" b="1" dirty="0">
                <a:solidFill>
                  <a:srgbClr val="008000"/>
                </a:solidFill>
              </a:rPr>
              <a:t>ИНН 7608009514</a:t>
            </a:r>
          </a:p>
          <a:p>
            <a:pPr algn="ctr">
              <a:buNone/>
            </a:pPr>
            <a:r>
              <a:rPr lang="ru-RU" b="1" dirty="0">
                <a:solidFill>
                  <a:srgbClr val="008000"/>
                </a:solidFill>
              </a:rPr>
              <a:t>КПП 760801001</a:t>
            </a:r>
          </a:p>
          <a:p>
            <a:pPr algn="ctr">
              <a:buNone/>
            </a:pPr>
            <a:r>
              <a:rPr lang="ru-RU" b="1" dirty="0">
                <a:solidFill>
                  <a:srgbClr val="008000"/>
                </a:solidFill>
              </a:rPr>
              <a:t>ОГРН 10276001051103</a:t>
            </a:r>
          </a:p>
          <a:p>
            <a:pPr algn="ctr">
              <a:buNone/>
            </a:pPr>
            <a:r>
              <a:rPr lang="ru-RU" b="1" dirty="0">
                <a:solidFill>
                  <a:srgbClr val="008000"/>
                </a:solidFill>
              </a:rPr>
              <a:t>ОКПО 55324592</a:t>
            </a:r>
          </a:p>
          <a:p>
            <a:pPr algn="ctr">
              <a:buNone/>
            </a:pPr>
            <a:r>
              <a:rPr lang="ru-RU" b="1" dirty="0">
                <a:solidFill>
                  <a:srgbClr val="008000"/>
                </a:solidFill>
              </a:rPr>
              <a:t>ОКВЭД 45.1-45.5</a:t>
            </a:r>
          </a:p>
          <a:p>
            <a:pPr algn="ctr">
              <a:buNone/>
            </a:pPr>
            <a:r>
              <a:rPr lang="ru-RU" b="1" dirty="0" err="1">
                <a:solidFill>
                  <a:srgbClr val="008000"/>
                </a:solidFill>
              </a:rPr>
              <a:t>р\с</a:t>
            </a:r>
            <a:r>
              <a:rPr lang="ru-RU" b="1" dirty="0">
                <a:solidFill>
                  <a:srgbClr val="008000"/>
                </a:solidFill>
              </a:rPr>
              <a:t> 40702810777180100589, БИК 047888670, </a:t>
            </a:r>
            <a:r>
              <a:rPr lang="ru-RU" b="1" dirty="0" err="1">
                <a:solidFill>
                  <a:srgbClr val="008000"/>
                </a:solidFill>
              </a:rPr>
              <a:t>к\с</a:t>
            </a:r>
            <a:r>
              <a:rPr lang="ru-RU" b="1" dirty="0">
                <a:solidFill>
                  <a:srgbClr val="008000"/>
                </a:solidFill>
              </a:rPr>
              <a:t> 30101810500000000670 в Северном банке СБ РФ г. Ярославль</a:t>
            </a:r>
          </a:p>
          <a:p>
            <a:pPr algn="ctr">
              <a:buNone/>
            </a:pPr>
            <a:r>
              <a:rPr lang="ru-RU" b="1" dirty="0" smtClean="0">
                <a:solidFill>
                  <a:srgbClr val="008000"/>
                </a:solidFill>
              </a:rPr>
              <a:t>тел</a:t>
            </a:r>
            <a:r>
              <a:rPr lang="en-US" b="1" dirty="0">
                <a:solidFill>
                  <a:srgbClr val="008000"/>
                </a:solidFill>
              </a:rPr>
              <a:t>. 8 (48535) 3-94-33;      8-962-209-88-82</a:t>
            </a:r>
            <a:endParaRPr lang="ru-RU" b="1" dirty="0">
              <a:solidFill>
                <a:srgbClr val="008000"/>
              </a:solidFill>
            </a:endParaRPr>
          </a:p>
          <a:p>
            <a:pPr algn="ctr">
              <a:buNone/>
            </a:pPr>
            <a:r>
              <a:rPr lang="en-US" b="1" dirty="0">
                <a:solidFill>
                  <a:srgbClr val="008000"/>
                </a:solidFill>
              </a:rPr>
              <a:t>E-mail: </a:t>
            </a:r>
            <a:r>
              <a:rPr lang="en-US" b="1" u="sng" dirty="0">
                <a:solidFill>
                  <a:srgbClr val="008000"/>
                </a:solidFill>
                <a:hlinkClick r:id="rId2"/>
              </a:rPr>
              <a:t>rsm2@pereslavl.ru</a:t>
            </a:r>
            <a:r>
              <a:rPr lang="en-US" b="1" dirty="0">
                <a:solidFill>
                  <a:srgbClr val="008000"/>
                </a:solidFill>
              </a:rPr>
              <a:t> , </a:t>
            </a:r>
            <a:r>
              <a:rPr lang="en-US" b="1" u="sng" dirty="0">
                <a:solidFill>
                  <a:srgbClr val="008000"/>
                </a:solidFill>
                <a:hlinkClick r:id="rId3"/>
              </a:rPr>
              <a:t>rem-stroymont@mail.ru</a:t>
            </a:r>
            <a:endParaRPr lang="ru-RU" b="1" dirty="0">
              <a:solidFill>
                <a:srgbClr val="008000"/>
              </a:solidFill>
            </a:endParaRPr>
          </a:p>
          <a:p>
            <a:pPr algn="ctr">
              <a:buNone/>
            </a:pPr>
            <a:r>
              <a:rPr lang="en-US" b="1" dirty="0">
                <a:solidFill>
                  <a:srgbClr val="008000"/>
                </a:solidFill>
              </a:rPr>
              <a:t> </a:t>
            </a:r>
            <a:endParaRPr lang="ru-RU" b="1" dirty="0">
              <a:solidFill>
                <a:srgbClr val="008000"/>
              </a:solidFill>
            </a:endParaRPr>
          </a:p>
          <a:p>
            <a:pPr algn="ctr">
              <a:buNone/>
            </a:pPr>
            <a:r>
              <a:rPr lang="en-US" b="1" dirty="0">
                <a:solidFill>
                  <a:srgbClr val="008000"/>
                </a:solidFill>
              </a:rPr>
              <a:t>www.rem-stroymont.ru</a:t>
            </a:r>
            <a:endParaRPr lang="ru-RU" b="1" dirty="0">
              <a:solidFill>
                <a:srgbClr val="008000"/>
              </a:solidFill>
            </a:endParaRPr>
          </a:p>
          <a:p>
            <a:endParaRPr lang="ru-RU" b="1" dirty="0">
              <a:solidFill>
                <a:srgbClr val="008000"/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262</TotalTime>
  <Words>219</Words>
  <Application>Microsoft Office PowerPoint</Application>
  <PresentationFormat>Экран (4:3)</PresentationFormat>
  <Paragraphs>61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Тема Office</vt:lpstr>
      <vt:lpstr>Мониторинг   и   обслуживание  металлических   конструкций крыши   складского комплекса  ООО «Белая Дача «Логопарк»  </vt:lpstr>
      <vt:lpstr>Цель</vt:lpstr>
      <vt:lpstr>   Миссия и функции   </vt:lpstr>
      <vt:lpstr>  Предлагаем партнерам </vt:lpstr>
      <vt:lpstr>Предлагаем партнерам</vt:lpstr>
      <vt:lpstr>Нормативное обеспечение определяется  следующими документами</vt:lpstr>
      <vt:lpstr>Результаты фактического  обследования </vt:lpstr>
      <vt:lpstr>Профилактические  мероприятия</vt:lpstr>
      <vt:lpstr>Реквизиты ООО «Ремстроймонтаж»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Мониторинг и обслуживание  металлических конструкций крыши складского комплекса</dc:title>
  <dc:creator>RSM_V</dc:creator>
  <cp:lastModifiedBy>RSM_V</cp:lastModifiedBy>
  <cp:revision>18</cp:revision>
  <dcterms:created xsi:type="dcterms:W3CDTF">2013-04-01T08:16:22Z</dcterms:created>
  <dcterms:modified xsi:type="dcterms:W3CDTF">2013-04-01T12:38:32Z</dcterms:modified>
</cp:coreProperties>
</file>