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7" r:id="rId4"/>
    <p:sldId id="269" r:id="rId5"/>
    <p:sldId id="270" r:id="rId6"/>
    <p:sldId id="272" r:id="rId7"/>
    <p:sldId id="268" r:id="rId8"/>
    <p:sldId id="258" r:id="rId9"/>
    <p:sldId id="259" r:id="rId10"/>
    <p:sldId id="262" r:id="rId11"/>
    <p:sldId id="260" r:id="rId12"/>
    <p:sldId id="261" r:id="rId13"/>
    <p:sldId id="263" r:id="rId14"/>
    <p:sldId id="264" r:id="rId15"/>
    <p:sldId id="271" r:id="rId16"/>
    <p:sldId id="265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8000"/>
    <a:srgbClr val="FFFF00"/>
    <a:srgbClr val="FF9900"/>
    <a:srgbClr val="9606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70"/>
      <c:perspective val="90"/>
    </c:view3D>
    <c:plotArea>
      <c:layout>
        <c:manualLayout>
          <c:layoutTarget val="inner"/>
          <c:xMode val="edge"/>
          <c:yMode val="edge"/>
          <c:x val="2.3026315789473732E-2"/>
          <c:y val="0.14387482705334237"/>
          <c:w val="0.84283625730994161"/>
          <c:h val="0.813267544005008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социальные проекты ООО "РСМ"</c:v>
                </c:pt>
              </c:strCache>
            </c:strRef>
          </c:tx>
          <c:explosion val="107"/>
          <c:dPt>
            <c:idx val="5"/>
            <c:explosion val="0"/>
          </c:dPt>
          <c:dLbls>
            <c:dLbl>
              <c:idx val="0"/>
              <c:layout>
                <c:manualLayout>
                  <c:x val="3.4030943500483555E-3"/>
                  <c:y val="-0.1983690981055520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9.7602454298476027E-2"/>
                  <c:y val="-0.10836303972503526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5.2349829626559825E-2"/>
                  <c:y val="-6.8700753563551792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5.3397971635124629E-2"/>
                  <c:y val="-1.5715333005447241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3.8224432472256785E-2"/>
                  <c:y val="0.10809480945708348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8.9600543353133652E-2"/>
                  <c:y val="-6.2768975965772716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Дачный идеал</c:v>
                </c:pt>
                <c:pt idx="1">
                  <c:v>Недорогие дома</c:v>
                </c:pt>
                <c:pt idx="2">
                  <c:v>Семья Плюс</c:v>
                </c:pt>
                <c:pt idx="3">
                  <c:v>Новоселье</c:v>
                </c:pt>
                <c:pt idx="4">
                  <c:v>Комплексная застройка</c:v>
                </c:pt>
                <c:pt idx="5">
                  <c:v>Индивидуальные проекты застройки</c:v>
                </c:pt>
                <c:pt idx="6">
                  <c:v>Прочие СМР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1.6</c:v>
                </c:pt>
                <c:pt idx="1">
                  <c:v>1.9</c:v>
                </c:pt>
                <c:pt idx="2">
                  <c:v>1.6</c:v>
                </c:pt>
                <c:pt idx="3">
                  <c:v>1.9</c:v>
                </c:pt>
                <c:pt idx="4">
                  <c:v>2.1</c:v>
                </c:pt>
                <c:pt idx="5">
                  <c:v>47.5</c:v>
                </c:pt>
                <c:pt idx="6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Дачный идеал</c:v>
                </c:pt>
                <c:pt idx="1">
                  <c:v>Недорогие дома</c:v>
                </c:pt>
                <c:pt idx="2">
                  <c:v>Семья Плюс</c:v>
                </c:pt>
                <c:pt idx="3">
                  <c:v>Новоселье</c:v>
                </c:pt>
                <c:pt idx="4">
                  <c:v>Комплексная застройка</c:v>
                </c:pt>
                <c:pt idx="5">
                  <c:v>Индивидуальные проекты застройки</c:v>
                </c:pt>
                <c:pt idx="6">
                  <c:v>Прочие СМР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08455-9D70-44F8-A764-2F2EB07C5E4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3C8EB2E-A4CB-4716-8F32-84FA1A9CF4B8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Правовое сопровождение</a:t>
          </a:r>
        </a:p>
        <a:p>
          <a:pPr algn="ctr"/>
          <a:r>
            <a:rPr lang="ru-RU" sz="21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___________</a:t>
          </a:r>
        </a:p>
        <a:p>
          <a:pPr algn="just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Подготовка проекта договора </a:t>
          </a:r>
        </a:p>
        <a:p>
          <a:pPr algn="just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Содействие получению кредита</a:t>
          </a:r>
        </a:p>
        <a:p>
          <a:pPr algn="just"/>
          <a:endParaRPr lang="ru-RU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just"/>
          <a:endParaRPr lang="ru-RU" sz="1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69B6FAC-4140-4D9D-B31B-B5F18A35EA3D}" type="parTrans" cxnId="{37862314-8C1C-4AA6-BC1C-83ED72B864C0}">
      <dgm:prSet/>
      <dgm:spPr/>
      <dgm:t>
        <a:bodyPr/>
        <a:lstStyle/>
        <a:p>
          <a:endParaRPr lang="ru-RU"/>
        </a:p>
      </dgm:t>
    </dgm:pt>
    <dgm:pt modelId="{8DE1EE3A-2645-4A4E-B006-50DCEBBA557C}" type="sibTrans" cxnId="{37862314-8C1C-4AA6-BC1C-83ED72B864C0}">
      <dgm:prSet/>
      <dgm:spPr/>
      <dgm:t>
        <a:bodyPr/>
        <a:lstStyle/>
        <a:p>
          <a:endParaRPr lang="ru-RU"/>
        </a:p>
      </dgm:t>
    </dgm:pt>
    <dgm:pt modelId="{75B532A2-F7C3-40AA-B3DD-15777E00FEF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2000" b="1" dirty="0" smtClean="0">
              <a:solidFill>
                <a:srgbClr val="00863D"/>
              </a:solidFill>
            </a:rPr>
            <a:t>Финансовое планирование</a:t>
          </a:r>
        </a:p>
        <a:p>
          <a:pPr algn="ctr"/>
          <a:r>
            <a:rPr lang="ru-RU" sz="2100" b="1" dirty="0" smtClean="0">
              <a:solidFill>
                <a:srgbClr val="00863D"/>
              </a:solidFill>
            </a:rPr>
            <a:t>________</a:t>
          </a:r>
        </a:p>
        <a:p>
          <a:pPr algn="just"/>
          <a:r>
            <a:rPr lang="ru-RU" sz="1800" b="1" dirty="0" smtClean="0">
              <a:solidFill>
                <a:srgbClr val="00863D"/>
              </a:solidFill>
            </a:rPr>
            <a:t>Сметный расчет</a:t>
          </a:r>
        </a:p>
        <a:p>
          <a:pPr algn="just"/>
          <a:r>
            <a:rPr lang="ru-RU" sz="1800" b="1" dirty="0" smtClean="0">
              <a:solidFill>
                <a:srgbClr val="00863D"/>
              </a:solidFill>
            </a:rPr>
            <a:t>Соглашение о рассрочке платежа</a:t>
          </a:r>
        </a:p>
        <a:p>
          <a:pPr algn="ctr"/>
          <a:r>
            <a:rPr lang="ru-RU" sz="1800" b="1" dirty="0" smtClean="0">
              <a:solidFill>
                <a:srgbClr val="00B050"/>
              </a:solidFill>
            </a:rPr>
            <a:t> </a:t>
          </a:r>
        </a:p>
        <a:p>
          <a:pPr algn="ctr"/>
          <a:endParaRPr lang="ru-RU" sz="1800" b="1" dirty="0" smtClean="0">
            <a:solidFill>
              <a:srgbClr val="00B050"/>
            </a:solidFill>
          </a:endParaRPr>
        </a:p>
      </dgm:t>
    </dgm:pt>
    <dgm:pt modelId="{C4500E16-31CB-428E-A997-AEFCCDF64938}" type="parTrans" cxnId="{992B418B-1F66-4A9E-AE94-5239EB8A45B0}">
      <dgm:prSet/>
      <dgm:spPr/>
      <dgm:t>
        <a:bodyPr/>
        <a:lstStyle/>
        <a:p>
          <a:endParaRPr lang="ru-RU"/>
        </a:p>
      </dgm:t>
    </dgm:pt>
    <dgm:pt modelId="{2F754F29-66A8-401E-8BBC-18B1939724F4}" type="sibTrans" cxnId="{992B418B-1F66-4A9E-AE94-5239EB8A45B0}">
      <dgm:prSet/>
      <dgm:spPr/>
      <dgm:t>
        <a:bodyPr/>
        <a:lstStyle/>
        <a:p>
          <a:endParaRPr lang="ru-RU"/>
        </a:p>
      </dgm:t>
    </dgm:pt>
    <dgm:pt modelId="{45CDB571-2831-4741-AAF9-B769226C4935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Технический  контроль </a:t>
          </a:r>
          <a:r>
            <a:rPr lang="ru-RU" sz="2700" b="1" dirty="0" smtClean="0">
              <a:solidFill>
                <a:schemeClr val="tx2">
                  <a:lumMod val="50000"/>
                </a:schemeClr>
              </a:solidFill>
            </a:rPr>
            <a:t>_________</a:t>
          </a:r>
        </a:p>
        <a:p>
          <a:endParaRPr lang="ru-RU" sz="27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B40908C4-E785-47FC-A9D0-D2B08145F7CD}" type="parTrans" cxnId="{B2A351C4-A6E7-4F8C-89EB-CD6E5FDEED87}">
      <dgm:prSet/>
      <dgm:spPr/>
      <dgm:t>
        <a:bodyPr/>
        <a:lstStyle/>
        <a:p>
          <a:endParaRPr lang="ru-RU"/>
        </a:p>
      </dgm:t>
    </dgm:pt>
    <dgm:pt modelId="{7BC59C3C-7D34-4E94-AF00-B4833A5FAE13}" type="sibTrans" cxnId="{B2A351C4-A6E7-4F8C-89EB-CD6E5FDEED87}">
      <dgm:prSet/>
      <dgm:spPr/>
      <dgm:t>
        <a:bodyPr/>
        <a:lstStyle/>
        <a:p>
          <a:endParaRPr lang="ru-RU"/>
        </a:p>
      </dgm:t>
    </dgm:pt>
    <dgm:pt modelId="{6850C6E0-1AF8-41BF-A270-998F3AFB8795}" type="pres">
      <dgm:prSet presAssocID="{8BE08455-9D70-44F8-A764-2F2EB07C5E4C}" presName="Name0" presStyleCnt="0">
        <dgm:presLayoutVars>
          <dgm:dir/>
          <dgm:resizeHandles val="exact"/>
        </dgm:presLayoutVars>
      </dgm:prSet>
      <dgm:spPr/>
    </dgm:pt>
    <dgm:pt modelId="{A099D94C-A1E8-49AE-9601-73ABB3952AC6}" type="pres">
      <dgm:prSet presAssocID="{8BE08455-9D70-44F8-A764-2F2EB07C5E4C}" presName="bkgdShp" presStyleLbl="align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51BDBC-0781-4ADC-95B2-904B7150CB2D}" type="pres">
      <dgm:prSet presAssocID="{8BE08455-9D70-44F8-A764-2F2EB07C5E4C}" presName="linComp" presStyleCnt="0"/>
      <dgm:spPr/>
    </dgm:pt>
    <dgm:pt modelId="{3020BE6D-1A0B-41F8-A50D-FBDA45C56F11}" type="pres">
      <dgm:prSet presAssocID="{23C8EB2E-A4CB-4716-8F32-84FA1A9CF4B8}" presName="compNode" presStyleCnt="0"/>
      <dgm:spPr/>
    </dgm:pt>
    <dgm:pt modelId="{3F9DC173-E352-4F3E-AEB6-C135973AA2F8}" type="pres">
      <dgm:prSet presAssocID="{23C8EB2E-A4CB-4716-8F32-84FA1A9CF4B8}" presName="node" presStyleLbl="node1" presStyleIdx="0" presStyleCnt="3" custScaleY="99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5D8C4-F63A-4552-B334-FA23A4A88D8B}" type="pres">
      <dgm:prSet presAssocID="{23C8EB2E-A4CB-4716-8F32-84FA1A9CF4B8}" presName="invisiNode" presStyleLbl="node1" presStyleIdx="0" presStyleCnt="3"/>
      <dgm:spPr/>
    </dgm:pt>
    <dgm:pt modelId="{01D4E82D-B7A7-4984-BFD3-735DB434080F}" type="pres">
      <dgm:prSet presAssocID="{23C8EB2E-A4CB-4716-8F32-84FA1A9CF4B8}" presName="imagNode" presStyleLbl="fgImgPlace1" presStyleIdx="0" presStyleCnt="3" custScaleX="42694" custScaleY="336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D4FC6C-8DC6-4BC9-B2E5-14C7DF9255DE}" type="pres">
      <dgm:prSet presAssocID="{8DE1EE3A-2645-4A4E-B006-50DCEBBA55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45F61CE-CA70-4F6F-B23B-5764D2CB5393}" type="pres">
      <dgm:prSet presAssocID="{75B532A2-F7C3-40AA-B3DD-15777E00FEF2}" presName="compNode" presStyleCnt="0"/>
      <dgm:spPr/>
    </dgm:pt>
    <dgm:pt modelId="{C22F2169-38F9-45D7-AB1D-234CBF11F0BD}" type="pres">
      <dgm:prSet presAssocID="{75B532A2-F7C3-40AA-B3DD-15777E00FE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025BA-A0AB-4385-8676-39B0B03E1688}" type="pres">
      <dgm:prSet presAssocID="{75B532A2-F7C3-40AA-B3DD-15777E00FEF2}" presName="invisiNode" presStyleLbl="node1" presStyleIdx="1" presStyleCnt="3"/>
      <dgm:spPr/>
    </dgm:pt>
    <dgm:pt modelId="{64592B44-CB87-4793-93AE-92E65EA06B70}" type="pres">
      <dgm:prSet presAssocID="{75B532A2-F7C3-40AA-B3DD-15777E00FEF2}" presName="imagNode" presStyleLbl="fgImgPlace1" presStyleIdx="1" presStyleCnt="3" custScaleX="53192" custScaleY="42770" custLinFactNeighborX="2955" custLinFactNeighborY="935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1D59B78-3A0C-433C-B15D-5B45708A7B72}" type="pres">
      <dgm:prSet presAssocID="{2F754F29-66A8-401E-8BBC-18B1939724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8020B8-4ADA-4207-8BBB-872C76292A71}" type="pres">
      <dgm:prSet presAssocID="{45CDB571-2831-4741-AAF9-B769226C4935}" presName="compNode" presStyleCnt="0"/>
      <dgm:spPr/>
    </dgm:pt>
    <dgm:pt modelId="{503D3FD2-DE15-4EB8-83EC-1C5B547428FF}" type="pres">
      <dgm:prSet presAssocID="{45CDB571-2831-4741-AAF9-B769226C4935}" presName="node" presStyleLbl="node1" presStyleIdx="2" presStyleCnt="3" custLinFactNeighborX="-898" custLinFactNeighborY="2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5967-6EC5-4170-ADD9-22A3E2511812}" type="pres">
      <dgm:prSet presAssocID="{45CDB571-2831-4741-AAF9-B769226C4935}" presName="invisiNode" presStyleLbl="node1" presStyleIdx="2" presStyleCnt="3"/>
      <dgm:spPr/>
    </dgm:pt>
    <dgm:pt modelId="{CB57B2C1-CBE5-47AA-B8BA-2F0197AD86C1}" type="pres">
      <dgm:prSet presAssocID="{45CDB571-2831-4741-AAF9-B769226C4935}" presName="imagNode" presStyleLbl="fgImgPlace1" presStyleIdx="2" presStyleCnt="3" custScaleX="63691" custScaleY="93159" custLinFactNeighborX="25274" custLinFactNeighborY="924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052B5DA-715E-4EBB-8F09-AF81B536205A}" type="presOf" srcId="{8BE08455-9D70-44F8-A764-2F2EB07C5E4C}" destId="{6850C6E0-1AF8-41BF-A270-998F3AFB8795}" srcOrd="0" destOrd="0" presId="urn:microsoft.com/office/officeart/2005/8/layout/pList2"/>
    <dgm:cxn modelId="{7510857E-E992-441A-A975-30247B23498E}" type="presOf" srcId="{2F754F29-66A8-401E-8BBC-18B1939724F4}" destId="{D1D59B78-3A0C-433C-B15D-5B45708A7B72}" srcOrd="0" destOrd="0" presId="urn:microsoft.com/office/officeart/2005/8/layout/pList2"/>
    <dgm:cxn modelId="{37862314-8C1C-4AA6-BC1C-83ED72B864C0}" srcId="{8BE08455-9D70-44F8-A764-2F2EB07C5E4C}" destId="{23C8EB2E-A4CB-4716-8F32-84FA1A9CF4B8}" srcOrd="0" destOrd="0" parTransId="{969B6FAC-4140-4D9D-B31B-B5F18A35EA3D}" sibTransId="{8DE1EE3A-2645-4A4E-B006-50DCEBBA557C}"/>
    <dgm:cxn modelId="{7905E36B-945A-42C9-8B12-8DAF5042B0F0}" type="presOf" srcId="{75B532A2-F7C3-40AA-B3DD-15777E00FEF2}" destId="{C22F2169-38F9-45D7-AB1D-234CBF11F0BD}" srcOrd="0" destOrd="0" presId="urn:microsoft.com/office/officeart/2005/8/layout/pList2"/>
    <dgm:cxn modelId="{B2A351C4-A6E7-4F8C-89EB-CD6E5FDEED87}" srcId="{8BE08455-9D70-44F8-A764-2F2EB07C5E4C}" destId="{45CDB571-2831-4741-AAF9-B769226C4935}" srcOrd="2" destOrd="0" parTransId="{B40908C4-E785-47FC-A9D0-D2B08145F7CD}" sibTransId="{7BC59C3C-7D34-4E94-AF00-B4833A5FAE13}"/>
    <dgm:cxn modelId="{582F7C89-F049-412B-B68D-83D7B5E89309}" type="presOf" srcId="{8DE1EE3A-2645-4A4E-B006-50DCEBBA557C}" destId="{1FD4FC6C-8DC6-4BC9-B2E5-14C7DF9255DE}" srcOrd="0" destOrd="0" presId="urn:microsoft.com/office/officeart/2005/8/layout/pList2"/>
    <dgm:cxn modelId="{18AB6663-1823-418D-999F-A0A74D39D3AE}" type="presOf" srcId="{23C8EB2E-A4CB-4716-8F32-84FA1A9CF4B8}" destId="{3F9DC173-E352-4F3E-AEB6-C135973AA2F8}" srcOrd="0" destOrd="0" presId="urn:microsoft.com/office/officeart/2005/8/layout/pList2"/>
    <dgm:cxn modelId="{DA2AAF68-DEDE-40F9-8532-3AE4DB29456F}" type="presOf" srcId="{45CDB571-2831-4741-AAF9-B769226C4935}" destId="{503D3FD2-DE15-4EB8-83EC-1C5B547428FF}" srcOrd="0" destOrd="0" presId="urn:microsoft.com/office/officeart/2005/8/layout/pList2"/>
    <dgm:cxn modelId="{992B418B-1F66-4A9E-AE94-5239EB8A45B0}" srcId="{8BE08455-9D70-44F8-A764-2F2EB07C5E4C}" destId="{75B532A2-F7C3-40AA-B3DD-15777E00FEF2}" srcOrd="1" destOrd="0" parTransId="{C4500E16-31CB-428E-A997-AEFCCDF64938}" sibTransId="{2F754F29-66A8-401E-8BBC-18B1939724F4}"/>
    <dgm:cxn modelId="{80FA851F-2BE9-4461-AF96-8713E281E564}" type="presParOf" srcId="{6850C6E0-1AF8-41BF-A270-998F3AFB8795}" destId="{A099D94C-A1E8-49AE-9601-73ABB3952AC6}" srcOrd="0" destOrd="0" presId="urn:microsoft.com/office/officeart/2005/8/layout/pList2"/>
    <dgm:cxn modelId="{7C34F75F-CE40-446F-8E52-108D38C325AD}" type="presParOf" srcId="{6850C6E0-1AF8-41BF-A270-998F3AFB8795}" destId="{A751BDBC-0781-4ADC-95B2-904B7150CB2D}" srcOrd="1" destOrd="0" presId="urn:microsoft.com/office/officeart/2005/8/layout/pList2"/>
    <dgm:cxn modelId="{73F27850-231A-4652-8CB0-4258964E456E}" type="presParOf" srcId="{A751BDBC-0781-4ADC-95B2-904B7150CB2D}" destId="{3020BE6D-1A0B-41F8-A50D-FBDA45C56F11}" srcOrd="0" destOrd="0" presId="urn:microsoft.com/office/officeart/2005/8/layout/pList2"/>
    <dgm:cxn modelId="{7D9D7A45-461D-4221-82FA-77F1833BCD42}" type="presParOf" srcId="{3020BE6D-1A0B-41F8-A50D-FBDA45C56F11}" destId="{3F9DC173-E352-4F3E-AEB6-C135973AA2F8}" srcOrd="0" destOrd="0" presId="urn:microsoft.com/office/officeart/2005/8/layout/pList2"/>
    <dgm:cxn modelId="{AFFB66D4-E54B-4601-B4FC-1CF195CE4633}" type="presParOf" srcId="{3020BE6D-1A0B-41F8-A50D-FBDA45C56F11}" destId="{D525D8C4-F63A-4552-B334-FA23A4A88D8B}" srcOrd="1" destOrd="0" presId="urn:microsoft.com/office/officeart/2005/8/layout/pList2"/>
    <dgm:cxn modelId="{2B84783A-BD6F-4EF0-B7B1-89DC3AB8A45A}" type="presParOf" srcId="{3020BE6D-1A0B-41F8-A50D-FBDA45C56F11}" destId="{01D4E82D-B7A7-4984-BFD3-735DB434080F}" srcOrd="2" destOrd="0" presId="urn:microsoft.com/office/officeart/2005/8/layout/pList2"/>
    <dgm:cxn modelId="{17B3931D-626D-4370-AF4E-A7035975406F}" type="presParOf" srcId="{A751BDBC-0781-4ADC-95B2-904B7150CB2D}" destId="{1FD4FC6C-8DC6-4BC9-B2E5-14C7DF9255DE}" srcOrd="1" destOrd="0" presId="urn:microsoft.com/office/officeart/2005/8/layout/pList2"/>
    <dgm:cxn modelId="{BE306B3E-CB3E-4724-9E44-59C981D6DC34}" type="presParOf" srcId="{A751BDBC-0781-4ADC-95B2-904B7150CB2D}" destId="{F45F61CE-CA70-4F6F-B23B-5764D2CB5393}" srcOrd="2" destOrd="0" presId="urn:microsoft.com/office/officeart/2005/8/layout/pList2"/>
    <dgm:cxn modelId="{ED0FFA2E-E595-45D8-95F4-A3C901EC5079}" type="presParOf" srcId="{F45F61CE-CA70-4F6F-B23B-5764D2CB5393}" destId="{C22F2169-38F9-45D7-AB1D-234CBF11F0BD}" srcOrd="0" destOrd="0" presId="urn:microsoft.com/office/officeart/2005/8/layout/pList2"/>
    <dgm:cxn modelId="{F481584F-BD6C-49FC-8F92-A1D1B607DA04}" type="presParOf" srcId="{F45F61CE-CA70-4F6F-B23B-5764D2CB5393}" destId="{2DA025BA-A0AB-4385-8676-39B0B03E1688}" srcOrd="1" destOrd="0" presId="urn:microsoft.com/office/officeart/2005/8/layout/pList2"/>
    <dgm:cxn modelId="{EEBB2B1D-4628-46B8-BB03-EA9264867320}" type="presParOf" srcId="{F45F61CE-CA70-4F6F-B23B-5764D2CB5393}" destId="{64592B44-CB87-4793-93AE-92E65EA06B70}" srcOrd="2" destOrd="0" presId="urn:microsoft.com/office/officeart/2005/8/layout/pList2"/>
    <dgm:cxn modelId="{5FBE31F7-74A4-45DF-AFB0-478E08974B40}" type="presParOf" srcId="{A751BDBC-0781-4ADC-95B2-904B7150CB2D}" destId="{D1D59B78-3A0C-433C-B15D-5B45708A7B72}" srcOrd="3" destOrd="0" presId="urn:microsoft.com/office/officeart/2005/8/layout/pList2"/>
    <dgm:cxn modelId="{B94287DC-EC3F-4BBB-BD4C-19F6EE6A3CDC}" type="presParOf" srcId="{A751BDBC-0781-4ADC-95B2-904B7150CB2D}" destId="{8B8020B8-4ADA-4207-8BBB-872C76292A71}" srcOrd="4" destOrd="0" presId="urn:microsoft.com/office/officeart/2005/8/layout/pList2"/>
    <dgm:cxn modelId="{C6347F89-E8A9-48E4-9DF6-A75C5AD3C545}" type="presParOf" srcId="{8B8020B8-4ADA-4207-8BBB-872C76292A71}" destId="{503D3FD2-DE15-4EB8-83EC-1C5B547428FF}" srcOrd="0" destOrd="0" presId="urn:microsoft.com/office/officeart/2005/8/layout/pList2"/>
    <dgm:cxn modelId="{AF9E7286-AA4A-481D-9AC5-AB5F91F9F106}" type="presParOf" srcId="{8B8020B8-4ADA-4207-8BBB-872C76292A71}" destId="{B0BE5967-6EC5-4170-ADD9-22A3E2511812}" srcOrd="1" destOrd="0" presId="urn:microsoft.com/office/officeart/2005/8/layout/pList2"/>
    <dgm:cxn modelId="{B226D723-3D1B-4EE1-ADF5-E890D552F1EE}" type="presParOf" srcId="{8B8020B8-4ADA-4207-8BBB-872C76292A71}" destId="{CB57B2C1-CBE5-47AA-B8BA-2F0197AD86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99D94C-A1E8-49AE-9601-73ABB3952AC6}">
      <dsp:nvSpPr>
        <dsp:cNvPr id="0" name=""/>
        <dsp:cNvSpPr/>
      </dsp:nvSpPr>
      <dsp:spPr>
        <a:xfrm>
          <a:off x="0" y="0"/>
          <a:ext cx="8229600" cy="22102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E82D-B7A7-4984-BFD3-735DB434080F}">
      <dsp:nvSpPr>
        <dsp:cNvPr id="0" name=""/>
        <dsp:cNvSpPr/>
      </dsp:nvSpPr>
      <dsp:spPr>
        <a:xfrm>
          <a:off x="939558" y="834363"/>
          <a:ext cx="1032103" cy="545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DC173-E352-4F3E-AEB6-C135973AA2F8}">
      <dsp:nvSpPr>
        <dsp:cNvPr id="0" name=""/>
        <dsp:cNvSpPr/>
      </dsp:nvSpPr>
      <dsp:spPr>
        <a:xfrm rot="10800000">
          <a:off x="246887" y="2215794"/>
          <a:ext cx="2417445" cy="269410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Правовое сопровождение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___________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Подготовка проекта договора 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Содействие получению кредита</a:t>
          </a: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46887" y="2215794"/>
        <a:ext cx="2417445" cy="2694109"/>
      </dsp:txXfrm>
    </dsp:sp>
    <dsp:sp modelId="{64592B44-CB87-4793-93AE-92E65EA06B70}">
      <dsp:nvSpPr>
        <dsp:cNvPr id="0" name=""/>
        <dsp:cNvSpPr/>
      </dsp:nvSpPr>
      <dsp:spPr>
        <a:xfrm>
          <a:off x="3543291" y="910215"/>
          <a:ext cx="1285887" cy="6932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F2169-38F9-45D7-AB1D-234CBF11F0BD}">
      <dsp:nvSpPr>
        <dsp:cNvPr id="0" name=""/>
        <dsp:cNvSpPr/>
      </dsp:nvSpPr>
      <dsp:spPr>
        <a:xfrm rot="10800000">
          <a:off x="2906077" y="2210283"/>
          <a:ext cx="2417445" cy="270145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863D"/>
              </a:solidFill>
            </a:rPr>
            <a:t>Финансовое планирование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863D"/>
              </a:solidFill>
            </a:rPr>
            <a:t>________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863D"/>
              </a:solidFill>
            </a:rPr>
            <a:t>Сметный расчет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863D"/>
              </a:solidFill>
            </a:rPr>
            <a:t>Соглашение о рассрочке платежа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B05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B050"/>
            </a:solidFill>
          </a:endParaRPr>
        </a:p>
      </dsp:txBody>
      <dsp:txXfrm rot="10800000">
        <a:off x="2906077" y="2210283"/>
        <a:ext cx="2417445" cy="2701457"/>
      </dsp:txXfrm>
    </dsp:sp>
    <dsp:sp modelId="{CB57B2C1-CBE5-47AA-B8BA-2F0197AD86C1}">
      <dsp:nvSpPr>
        <dsp:cNvPr id="0" name=""/>
        <dsp:cNvSpPr/>
      </dsp:nvSpPr>
      <dsp:spPr>
        <a:xfrm>
          <a:off x="6615127" y="500061"/>
          <a:ext cx="1539694" cy="15099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D3FD2-DE15-4EB8-83EC-1C5B547428FF}">
      <dsp:nvSpPr>
        <dsp:cNvPr id="0" name=""/>
        <dsp:cNvSpPr/>
      </dsp:nvSpPr>
      <dsp:spPr>
        <a:xfrm rot="10800000">
          <a:off x="5543558" y="2210283"/>
          <a:ext cx="2417445" cy="270145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Технический  контроль </a:t>
          </a:r>
          <a:r>
            <a:rPr lang="ru-RU" sz="2700" b="1" kern="1200" dirty="0" smtClean="0">
              <a:solidFill>
                <a:schemeClr val="tx2">
                  <a:lumMod val="50000"/>
                </a:schemeClr>
              </a:solidFill>
            </a:rPr>
            <a:t>_________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 rot="10800000">
        <a:off x="5543558" y="2210283"/>
        <a:ext cx="2417445" cy="270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E83692-6ED2-4C7A-BC9B-26C8CAD0A6CB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0C921E-6329-4321-8724-3D6A20A45E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em-stroymont@mail.ru" TargetMode="External"/><Relationship Id="rId2" Type="http://schemas.openxmlformats.org/officeDocument/2006/relationships/hyperlink" Target="mailto:rsm2@pereslav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001056" cy="1761352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8000"/>
                </a:solidFill>
              </a:rPr>
              <a:t>Наши  социальные </a:t>
            </a:r>
            <a:r>
              <a:rPr lang="ru-RU" sz="2400" b="1" dirty="0" smtClean="0">
                <a:solidFill>
                  <a:srgbClr val="008000"/>
                </a:solidFill>
                <a:ea typeface="+mn-ea"/>
                <a:cs typeface="+mn-cs"/>
              </a:rPr>
              <a:t>     </a:t>
            </a:r>
            <a:r>
              <a:rPr lang="ru-RU" sz="5300" b="1" dirty="0" smtClean="0">
                <a:solidFill>
                  <a:srgbClr val="008000"/>
                </a:solidFill>
              </a:rPr>
              <a:t>проекты</a:t>
            </a:r>
            <a:r>
              <a:rPr lang="ru-RU" dirty="0">
                <a:solidFill>
                  <a:srgbClr val="008000"/>
                </a:solidFill>
              </a:rPr>
              <a:t/>
            </a:r>
            <a:br>
              <a:rPr lang="ru-RU" dirty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286124"/>
            <a:ext cx="5572164" cy="292895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008000"/>
              </a:solidFill>
            </a:endParaRPr>
          </a:p>
          <a:p>
            <a:r>
              <a:rPr lang="ru-RU" b="1" dirty="0" smtClean="0">
                <a:solidFill>
                  <a:srgbClr val="008000"/>
                </a:solidFill>
              </a:rPr>
              <a:t>«</a:t>
            </a:r>
            <a:r>
              <a:rPr lang="ru-RU" b="1" dirty="0">
                <a:solidFill>
                  <a:srgbClr val="008000"/>
                </a:solidFill>
              </a:rPr>
              <a:t>Семья </a:t>
            </a:r>
            <a:r>
              <a:rPr lang="ru-RU" b="1" dirty="0" smtClean="0">
                <a:solidFill>
                  <a:srgbClr val="008000"/>
                </a:solidFill>
              </a:rPr>
              <a:t> Плюс»</a:t>
            </a:r>
          </a:p>
          <a:p>
            <a:endParaRPr lang="ru-RU" b="1" dirty="0">
              <a:solidFill>
                <a:srgbClr val="008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«Недорогие </a:t>
            </a:r>
            <a:r>
              <a:rPr lang="ru-RU" b="1" dirty="0" smtClean="0">
                <a:solidFill>
                  <a:srgbClr val="008000"/>
                </a:solidFill>
              </a:rPr>
              <a:t> дома»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 </a:t>
            </a:r>
            <a:endParaRPr lang="ru-RU" b="1" dirty="0">
              <a:solidFill>
                <a:srgbClr val="008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«</a:t>
            </a:r>
            <a:r>
              <a:rPr lang="ru-RU" b="1" dirty="0" smtClean="0">
                <a:solidFill>
                  <a:srgbClr val="008000"/>
                </a:solidFill>
              </a:rPr>
              <a:t>Дачный  </a:t>
            </a:r>
            <a:r>
              <a:rPr lang="ru-RU" b="1" dirty="0">
                <a:solidFill>
                  <a:srgbClr val="008000"/>
                </a:solidFill>
              </a:rPr>
              <a:t>идеал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</a:p>
          <a:p>
            <a:endParaRPr lang="ru-RU" b="1" dirty="0">
              <a:solidFill>
                <a:srgbClr val="008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«Новоселье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</a:p>
          <a:p>
            <a:endParaRPr lang="ru-RU" b="1" dirty="0">
              <a:solidFill>
                <a:srgbClr val="008000"/>
              </a:solidFill>
            </a:endParaRPr>
          </a:p>
          <a:p>
            <a:r>
              <a:rPr lang="ru-RU" b="1" dirty="0">
                <a:solidFill>
                  <a:srgbClr val="008000"/>
                </a:solidFill>
              </a:rPr>
              <a:t>«</a:t>
            </a:r>
            <a:r>
              <a:rPr lang="ru-RU" b="1" dirty="0" smtClean="0">
                <a:solidFill>
                  <a:srgbClr val="008000"/>
                </a:solidFill>
              </a:rPr>
              <a:t>Комплексная  </a:t>
            </a:r>
            <a:r>
              <a:rPr lang="ru-RU" b="1" dirty="0">
                <a:solidFill>
                  <a:srgbClr val="008000"/>
                </a:solidFill>
              </a:rPr>
              <a:t>застройка»</a:t>
            </a:r>
          </a:p>
          <a:p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357166"/>
            <a:ext cx="1571636" cy="886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услуг для застройщика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www.google.ru/url?source=imglanding&amp;ct=img&amp;q=http://www.topkids-shop.ru/sites/default/files/rost-011_0.jpg&amp;sa=X&amp;ei=Dt_rUM2NLLT24QTRv4DIDA&amp;ved=0CAkQ8wc4nAU&amp;usg=AFQjCNFNFNecrHlktG4coaHTTZWEXUBNN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786058"/>
            <a:ext cx="571504" cy="4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Мы </a:t>
            </a:r>
            <a:r>
              <a:rPr lang="ru-RU" dirty="0"/>
              <a:t>сопровождаем свои проекты </a:t>
            </a:r>
            <a:r>
              <a:rPr lang="ru-RU" dirty="0" smtClean="0"/>
              <a:t>со дня оформления свидетельства о собственности на земельный, </a:t>
            </a:r>
            <a:r>
              <a:rPr lang="ru-RU" dirty="0"/>
              <a:t>подведения к нему коммуникаций до сдачи строительного объекта в эксплуатацию</a:t>
            </a:r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SC_2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214818"/>
            <a:ext cx="3286148" cy="2205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011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Проект «дачный идеал»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4286280" cy="4786346"/>
          </a:xfrm>
        </p:spPr>
        <p:txBody>
          <a:bodyPr>
            <a:noAutofit/>
          </a:bodyPr>
          <a:lstStyle/>
          <a:p>
            <a:pPr marL="216000" indent="1080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Загородный дом для семьи 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Площадь -  76  кв.м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Готовность - </a:t>
            </a:r>
            <a:r>
              <a:rPr lang="ru-RU" sz="1400" b="1" dirty="0">
                <a:solidFill>
                  <a:schemeClr val="tx1"/>
                </a:solidFill>
              </a:rPr>
              <a:t>45 дней со дня оформления </a:t>
            </a:r>
            <a:r>
              <a:rPr lang="ru-RU" sz="1400" b="1" dirty="0" smtClean="0">
                <a:solidFill>
                  <a:schemeClr val="tx1"/>
                </a:solidFill>
              </a:rPr>
              <a:t>заказа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>Деревянный </a:t>
            </a:r>
            <a:r>
              <a:rPr lang="ru-RU" sz="1400" b="1" dirty="0">
                <a:solidFill>
                  <a:schemeClr val="tx1"/>
                </a:solidFill>
              </a:rPr>
              <a:t>теплый дом </a:t>
            </a:r>
            <a:r>
              <a:rPr lang="ru-RU" sz="1400" b="1" dirty="0" smtClean="0">
                <a:solidFill>
                  <a:schemeClr val="tx1"/>
                </a:solidFill>
              </a:rPr>
              <a:t> (</a:t>
            </a:r>
            <a:r>
              <a:rPr lang="ru-RU" sz="1400" b="1" dirty="0">
                <a:solidFill>
                  <a:schemeClr val="tx1"/>
                </a:solidFill>
              </a:rPr>
              <a:t>100 мм </a:t>
            </a:r>
            <a:r>
              <a:rPr lang="ru-RU" sz="1400" b="1" dirty="0" smtClean="0">
                <a:solidFill>
                  <a:schemeClr val="tx1"/>
                </a:solidFill>
              </a:rPr>
              <a:t>утеплитель    «</a:t>
            </a:r>
            <a:r>
              <a:rPr lang="ru-RU" sz="1400" b="1" dirty="0" err="1" smtClean="0">
                <a:solidFill>
                  <a:schemeClr val="tx1"/>
                </a:solidFill>
              </a:rPr>
              <a:t>Изовер</a:t>
            </a:r>
            <a:r>
              <a:rPr lang="ru-RU" sz="1400" b="1" dirty="0" smtClean="0">
                <a:solidFill>
                  <a:schemeClr val="tx1"/>
                </a:solidFill>
              </a:rPr>
              <a:t>»)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Выполнен </a:t>
            </a:r>
            <a:r>
              <a:rPr lang="ru-RU" sz="1400" b="1" dirty="0">
                <a:solidFill>
                  <a:schemeClr val="tx1"/>
                </a:solidFill>
              </a:rPr>
              <a:t>по каркасной технологии. 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	Фундамент -  на основании геологических изысканий. </a:t>
            </a:r>
            <a:endParaRPr lang="ru-RU" sz="1400" b="1" dirty="0">
              <a:solidFill>
                <a:schemeClr val="tx1"/>
              </a:solidFill>
            </a:endParaRPr>
          </a:p>
          <a:p>
            <a:pPr marL="216000" indent="-216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	</a:t>
            </a: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Опция:  мансардный этаж- </a:t>
            </a:r>
            <a:r>
              <a:rPr lang="ru-RU" sz="1400" b="1" dirty="0" err="1" smtClean="0">
                <a:solidFill>
                  <a:schemeClr val="tx1"/>
                </a:solidFill>
              </a:rPr>
              <a:t>студио</a:t>
            </a:r>
            <a:r>
              <a:rPr lang="ru-RU" sz="1400" b="1" dirty="0" smtClean="0">
                <a:solidFill>
                  <a:schemeClr val="tx1"/>
                </a:solidFill>
              </a:rPr>
              <a:t>  (</a:t>
            </a:r>
            <a:r>
              <a:rPr lang="ru-RU" sz="1400" b="1" dirty="0">
                <a:solidFill>
                  <a:schemeClr val="tx1"/>
                </a:solidFill>
              </a:rPr>
              <a:t>не утепленная крыша, без перегородок), в котором </a:t>
            </a:r>
            <a:r>
              <a:rPr lang="ru-RU" sz="1400" b="1" dirty="0" smtClean="0">
                <a:solidFill>
                  <a:schemeClr val="tx1"/>
                </a:solidFill>
              </a:rPr>
              <a:t>можно организовать </a:t>
            </a:r>
            <a:r>
              <a:rPr lang="ru-RU" sz="1400" b="1" dirty="0">
                <a:solidFill>
                  <a:schemeClr val="tx1"/>
                </a:solidFill>
              </a:rPr>
              <a:t>две </a:t>
            </a:r>
            <a:r>
              <a:rPr lang="ru-RU" sz="1400" b="1" dirty="0" smtClean="0">
                <a:solidFill>
                  <a:schemeClr val="tx1"/>
                </a:solidFill>
              </a:rPr>
              <a:t>спальни по 14 кв.м. </a:t>
            </a:r>
            <a:endParaRPr lang="ru-RU" sz="1400" b="1" dirty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Стоимость </a:t>
            </a:r>
            <a:r>
              <a:rPr lang="ru-RU" sz="1400" b="1" dirty="0">
                <a:solidFill>
                  <a:schemeClr val="tx1"/>
                </a:solidFill>
              </a:rPr>
              <a:t>материалов и </a:t>
            </a:r>
            <a:r>
              <a:rPr lang="ru-RU" sz="1400" b="1" dirty="0" smtClean="0">
                <a:solidFill>
                  <a:schemeClr val="tx1"/>
                </a:solidFill>
              </a:rPr>
              <a:t>СМР (без фундамента)</a:t>
            </a:r>
          </a:p>
          <a:p>
            <a:pPr marL="216000" indent="10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216000" indent="1080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От 585 </a:t>
            </a:r>
            <a:r>
              <a:rPr lang="ru-RU" sz="2400" b="1" dirty="0">
                <a:solidFill>
                  <a:srgbClr val="00B050"/>
                </a:solidFill>
              </a:rPr>
              <a:t>000 </a:t>
            </a:r>
            <a:r>
              <a:rPr lang="ru-RU" sz="2400" b="1" dirty="0" smtClean="0">
                <a:solidFill>
                  <a:srgbClr val="00B050"/>
                </a:solidFill>
              </a:rPr>
              <a:t> рублей</a:t>
            </a:r>
            <a:endParaRPr lang="ru-RU" sz="2400" b="1" dirty="0">
              <a:solidFill>
                <a:srgbClr val="00B050"/>
              </a:solidFill>
            </a:endParaRPr>
          </a:p>
          <a:p>
            <a:pPr marL="216000" indent="-216000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B050"/>
                </a:solidFill>
              </a:rPr>
              <a:t> </a:t>
            </a:r>
          </a:p>
          <a:p>
            <a:pPr marL="216000" indent="-324000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RSM_logo 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14942" y="1000108"/>
            <a:ext cx="3643338" cy="3143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Для возведения дома используется :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1200" b="1" dirty="0" smtClean="0"/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Брус 50 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 150 мм – основание пола, перекрытие мансардного этажа, стропильные конструкции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Брус 50 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100 мм – внешние стены, перегородки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Доска 25  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 100 мм - основание пола  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Доска 25 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100 мм – обрешетка крыши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Фанера 6 мм – основание пола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Утеплитель «</a:t>
            </a:r>
            <a:r>
              <a:rPr lang="ru-RU" sz="1200" b="1" dirty="0" err="1" smtClean="0"/>
              <a:t>Изовер</a:t>
            </a:r>
            <a:r>
              <a:rPr lang="ru-RU" sz="1200" b="1" dirty="0" smtClean="0"/>
              <a:t>» - стены, пол, потолок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Сайдинг ПВХ – наружная отделка стен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err="1" smtClean="0"/>
              <a:t>Металлопрофиль</a:t>
            </a:r>
            <a:r>
              <a:rPr lang="ru-RU" sz="1200" b="1" dirty="0" smtClean="0"/>
              <a:t> – отделка кровли</a:t>
            </a:r>
          </a:p>
          <a:p>
            <a:pPr marL="216000" marR="0" lvl="0" indent="108000" defTabSz="914400" fontAlgn="auto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200" b="1" dirty="0" smtClean="0"/>
              <a:t>Дверь входная металлическая</a:t>
            </a:r>
          </a:p>
          <a:p>
            <a:pPr marL="216000" marR="0" lvl="0" indent="-32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«Недорогие дома»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Добротный и доступный по цене жилой дом - мечта каждого человека </a:t>
            </a:r>
          </a:p>
          <a:p>
            <a:pPr>
              <a:buNone/>
            </a:pPr>
            <a:r>
              <a:rPr lang="ru-RU" dirty="0" smtClean="0"/>
              <a:t>	Строительный проект «Недорогие дома» реализуется сейчас в Переславском районе Ярославской, Сергиево-Посадском районе Московской, Александровском районе Владимирской областей</a:t>
            </a:r>
          </a:p>
          <a:p>
            <a:pPr>
              <a:buNone/>
            </a:pPr>
            <a:r>
              <a:rPr lang="ru-RU" dirty="0" smtClean="0"/>
              <a:t>	Этот коммерческий проект ориентирован на тех, кто выбирает для постоянного места жительства небольшие города или пригородные поселки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Мы предлагаем Заказчику несколько технологий, каждая из которых отобрана по принципам скорости строительства, экологической чистоты, применяемых материалов, регулируемой себестоимости, повышенного энергосбережения</a:t>
            </a:r>
          </a:p>
          <a:p>
            <a:pPr>
              <a:buNone/>
            </a:pPr>
            <a:r>
              <a:rPr lang="ru-RU" dirty="0" smtClean="0"/>
              <a:t>	Все эти факторы позволяют оптимизировать строительный процесс, смонтировать и сдать в эксплуатацию за полтора-два месяца жилой дом, по одному из десятков индивидуальных проектов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71490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Проект   «Новоселье»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Недорогой дом для С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86124"/>
            <a:ext cx="3929090" cy="2284038"/>
          </a:xfrm>
        </p:spPr>
      </p:pic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85728"/>
            <a:ext cx="1143008" cy="644958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1045822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Комплектация дома с мансардой: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Внешняя отделка: блок-хаус или сайдинг ПВХ или металлический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(опция).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Блок-хаус двух видов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имитация бруса или бревна. При отделке сайдингом каркас обшивается ОСП 9 мм.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Высота потолков 2 этажа  - 2,50 м, мансарды  - 2,30 м.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Утепленный пол - доска дюймовка 25 мм. Лаги 150х50 мм.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Утепляются стены, потолки и подкрылки мансарды. Утеплитель минеральная вата 100 мм. Пароизоляция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Изоспан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А, 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Внутренняя отделка стен и потолков  вагонка. Гвозди для отделки оцинкованные.</a:t>
            </a:r>
            <a:r>
              <a:rPr lang="ru-RU" sz="1200" dirty="0" smtClean="0">
                <a:latin typeface="Calibri"/>
                <a:ea typeface="Times New Roman" pitchFamily="18" charset="0"/>
                <a:cs typeface="Tahoma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Окна двойного остекления, с форточками или без форточек, на выбор. Размер окон 1,2 </a:t>
            </a:r>
            <a:r>
              <a:rPr lang="ru-RU" sz="1200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х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1 м или 1,2 </a:t>
            </a:r>
            <a:r>
              <a:rPr lang="ru-RU" sz="1200" dirty="0" err="1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х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1,5 м </a:t>
            </a:r>
            <a:r>
              <a:rPr lang="ru-RU" sz="1200" dirty="0" smtClean="0">
                <a:solidFill>
                  <a:srgbClr val="4BACC6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(опция).</a:t>
            </a:r>
            <a:r>
              <a:rPr lang="ru-RU" sz="1200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 Входная дверь металлическая, межкомнатные - деревянные филенчатые. По периметру окон и дверей наличники из вагонки с двух сторон (если сайдинг, то с уличной стороны отделка сайдингом).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3485330"/>
            <a:ext cx="3929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Лестница времянка.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Лестница с балясинами и перилами на второй этаж в соответствии с вашей планировкой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(опция).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Форма крыши двускатная прямая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или ломаная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(опция).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Обрешётка из обрезной доски 20 мм. Гидроизоляция кровли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Изоспан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D.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Кровля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ондулин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красный, зелёный или коричневый.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Свес крыши 0,3 м. Свес крыши и наружные углы дома зашиваются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вагонкой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(сайдингом, если отделка сайдинг).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- Крыльцо при входе в дом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(опция).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Гарантия 2 года.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0" y="5714169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Площадь дома – 80 кв.м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СМР без внутренней чистовой отделки и  фундамента 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от 1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25 млн. руб.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481646" cy="542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Инвестиционные потоки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624522" cy="838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Способы реализации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19629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Решение социальных проектов требует объединения усилий в нескольких направлениях:</a:t>
            </a:r>
          </a:p>
          <a:p>
            <a:pPr>
              <a:buNone/>
            </a:pPr>
            <a:r>
              <a:rPr lang="ru-RU" dirty="0" smtClean="0"/>
              <a:t>		инвестиций предприятия-застройщика и бюджетных программ различного уровня</a:t>
            </a:r>
          </a:p>
          <a:p>
            <a:pPr>
              <a:buNone/>
            </a:pPr>
            <a:r>
              <a:rPr lang="ru-RU" dirty="0" smtClean="0"/>
              <a:t>		 ресурсов специальных </a:t>
            </a:r>
            <a:r>
              <a:rPr lang="ru-RU" smtClean="0"/>
              <a:t>кредитных программ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53150" cy="838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Контакты  и  Реквизиты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42968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ООО «Ремстроймонтаж»</a:t>
            </a:r>
          </a:p>
          <a:p>
            <a:pPr>
              <a:buNone/>
            </a:pPr>
            <a:r>
              <a:rPr lang="ru-RU" dirty="0" smtClean="0"/>
              <a:t> 152025, Ярославская обл., г. Переславль - Залесский, ул. Менделеева, д. 20</a:t>
            </a:r>
          </a:p>
          <a:p>
            <a:pPr algn="ctr">
              <a:buNone/>
            </a:pPr>
            <a:r>
              <a:rPr lang="ru-RU" dirty="0" smtClean="0"/>
              <a:t>ИНН 7608009514</a:t>
            </a:r>
          </a:p>
          <a:p>
            <a:pPr algn="ctr">
              <a:buNone/>
            </a:pPr>
            <a:r>
              <a:rPr lang="ru-RU" dirty="0" smtClean="0"/>
              <a:t>КПП 760801001</a:t>
            </a:r>
          </a:p>
          <a:p>
            <a:pPr algn="ctr">
              <a:buNone/>
            </a:pPr>
            <a:r>
              <a:rPr lang="ru-RU" dirty="0" smtClean="0"/>
              <a:t>ОГРН 10276001051103</a:t>
            </a:r>
          </a:p>
          <a:p>
            <a:pPr algn="ctr">
              <a:buNone/>
            </a:pPr>
            <a:r>
              <a:rPr lang="ru-RU" dirty="0" smtClean="0"/>
              <a:t>ОКПО 55324592</a:t>
            </a:r>
          </a:p>
          <a:p>
            <a:pPr algn="ctr">
              <a:buNone/>
            </a:pPr>
            <a:r>
              <a:rPr lang="ru-RU" dirty="0" smtClean="0"/>
              <a:t>ОКВЭД 45.1-45.5</a:t>
            </a:r>
          </a:p>
          <a:p>
            <a:pPr>
              <a:buNone/>
            </a:pPr>
            <a:r>
              <a:rPr lang="ru-RU" dirty="0" err="1" smtClean="0"/>
              <a:t>р\с</a:t>
            </a:r>
            <a:r>
              <a:rPr lang="ru-RU" dirty="0" smtClean="0"/>
              <a:t> 40702810777180100589, БИК 047888670, </a:t>
            </a:r>
            <a:r>
              <a:rPr lang="ru-RU" dirty="0" err="1" smtClean="0"/>
              <a:t>к\с</a:t>
            </a:r>
            <a:r>
              <a:rPr lang="ru-RU" dirty="0" smtClean="0"/>
              <a:t> 30101810500000000670 в Северном банке СБ РФ г. Ярославль</a:t>
            </a:r>
          </a:p>
          <a:p>
            <a:pPr>
              <a:buNone/>
            </a:pPr>
            <a:r>
              <a:rPr lang="ru-RU" dirty="0" smtClean="0"/>
              <a:t>Генеральный директор Костяев Валерий Борисович, действующий на основании Устава</a:t>
            </a:r>
          </a:p>
          <a:p>
            <a:pPr algn="ctr">
              <a:buNone/>
            </a:pPr>
            <a:r>
              <a:rPr lang="ru-RU" dirty="0" smtClean="0"/>
              <a:t>тел</a:t>
            </a:r>
            <a:r>
              <a:rPr lang="en-US" dirty="0" smtClean="0"/>
              <a:t>. 8 (48535) 3-94-33;      8-962-209-88-82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E-mail: </a:t>
            </a:r>
            <a:r>
              <a:rPr lang="en-US" u="sng" dirty="0" smtClean="0">
                <a:hlinkClick r:id="rId2"/>
              </a:rPr>
              <a:t>rsm2@pereslavl.ru</a:t>
            </a:r>
            <a:r>
              <a:rPr lang="en-US" dirty="0" smtClean="0"/>
              <a:t> ,</a:t>
            </a:r>
            <a:r>
              <a:rPr lang="ru-RU" dirty="0" smtClean="0"/>
              <a:t> </a:t>
            </a:r>
            <a:r>
              <a:rPr lang="en-US" dirty="0" smtClean="0"/>
              <a:t>     </a:t>
            </a:r>
            <a:r>
              <a:rPr lang="en-US" u="sng" dirty="0" smtClean="0">
                <a:hlinkClick r:id="rId3"/>
              </a:rPr>
              <a:t>rem-stroymont@mail.ru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www.rem-stroymont.ru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Концепция социального взаимодействия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Результаты строительного производства непосредственно связаны с социальной составляющей современной жизни, уровнем ее развития, качества  и безопасности. </a:t>
            </a:r>
          </a:p>
          <a:p>
            <a:pPr algn="just">
              <a:buNone/>
            </a:pPr>
            <a:r>
              <a:rPr lang="ru-RU" dirty="0" smtClean="0"/>
              <a:t>		Мы строим жилые дома, ремонтируем здания, предназначенные  для общественных нужд – детские сады, склады, магазины, школы, формируем облик наших улиц и городов.</a:t>
            </a:r>
          </a:p>
          <a:p>
            <a:pPr algn="just">
              <a:buNone/>
            </a:pPr>
            <a:r>
              <a:rPr lang="ru-RU" dirty="0" smtClean="0"/>
              <a:t>		Мы создаем основу качества жизни.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285728"/>
            <a:ext cx="1285884" cy="725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838704" cy="542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Строительство жилья -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2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позволяет :</a:t>
            </a:r>
          </a:p>
          <a:p>
            <a:r>
              <a:rPr lang="ru-RU" dirty="0" smtClean="0"/>
              <a:t>изменить качество жизни</a:t>
            </a:r>
          </a:p>
          <a:p>
            <a:r>
              <a:rPr lang="ru-RU" dirty="0" smtClean="0"/>
              <a:t>использовать существующие ресурсные возможности для минимизации себестоимости малоэтажных жилых домов</a:t>
            </a:r>
          </a:p>
          <a:p>
            <a:r>
              <a:rPr lang="ru-RU" dirty="0" smtClean="0"/>
              <a:t>увеличить производство востребованной и доступной строительной продукции</a:t>
            </a:r>
          </a:p>
          <a:p>
            <a:r>
              <a:rPr lang="ru-RU" dirty="0" smtClean="0"/>
              <a:t>стабилизирует  собственный бизнес  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28" y="1071546"/>
            <a:ext cx="3500462" cy="357190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Социально значимая цель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54162"/>
            <a:ext cx="835824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00B050"/>
                </a:solidFill>
              </a:rPr>
              <a:t>Собственные социальные проекты ООО «РСМ» ориентированы 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Молодые и многодетные семьи</a:t>
            </a:r>
          </a:p>
          <a:p>
            <a:pPr>
              <a:buNone/>
            </a:pPr>
            <a:r>
              <a:rPr lang="ru-RU" dirty="0" smtClean="0"/>
              <a:t>Сельских учителей и врачей	</a:t>
            </a:r>
          </a:p>
          <a:p>
            <a:pPr>
              <a:buNone/>
            </a:pPr>
            <a:r>
              <a:rPr lang="ru-RU" dirty="0" smtClean="0"/>
              <a:t>Переселенцев из районов крайнего Севера</a:t>
            </a:r>
          </a:p>
          <a:p>
            <a:pPr>
              <a:buNone/>
            </a:pPr>
            <a:r>
              <a:rPr lang="ru-RU" dirty="0" smtClean="0"/>
              <a:t> Пенсионеров и трудовых мигрантов</a:t>
            </a:r>
          </a:p>
          <a:p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981580" cy="8382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Масштаб проектов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В пределах возможностей малого бизнеса любой из инвестируемых  нами социальных тем не выходит  за рамки мини-проекта, ограниченного трудовыми и  финансовыми ресурсами ООО «РСМ»</a:t>
            </a:r>
          </a:p>
          <a:p>
            <a:pPr algn="just">
              <a:buNone/>
            </a:pPr>
            <a:r>
              <a:rPr lang="ru-RU" dirty="0" smtClean="0"/>
              <a:t>		 Но каждый из этих проектов может служить основой для решения проблем на уровне микрорайона, города и области  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409944" cy="90009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Особенности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4162"/>
            <a:ext cx="8358246" cy="4525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	В рамках социального проекта стоимость жилого дома всегда ниже рыночной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Рентабельность проекта для Подрядчика ограничена </a:t>
            </a:r>
            <a:r>
              <a:rPr lang="en-US" dirty="0" smtClean="0"/>
              <a:t> </a:t>
            </a:r>
            <a:r>
              <a:rPr lang="ru-RU" dirty="0" smtClean="0"/>
              <a:t>12,5 %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53282" cy="971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Инвестиционная составляющая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1"/>
            <a:ext cx="8686800" cy="2786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 процессе постановки и реализации социально-направленных проектов приоритетное значение ООО «РСМ» придает не прибыльности бизнес-процесса, а его значимости 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В качестве своего вклада в улучшение качества жизни населения области мы предлагаем </a:t>
            </a:r>
            <a:r>
              <a:rPr lang="ru-RU" dirty="0"/>
              <a:t>собственные социальные проекты, </a:t>
            </a:r>
            <a:r>
              <a:rPr lang="ru-RU" dirty="0" smtClean="0"/>
              <a:t>которые </a:t>
            </a:r>
            <a:r>
              <a:rPr lang="ru-RU" dirty="0"/>
              <a:t>могут заинтересовать и распорядителей бюджетов различного уровня и просто индивидуальных </a:t>
            </a:r>
            <a:r>
              <a:rPr lang="ru-RU" dirty="0" smtClean="0"/>
              <a:t>застройщиков </a:t>
            </a:r>
            <a:endParaRPr lang="ru-RU" dirty="0"/>
          </a:p>
          <a:p>
            <a:pPr algn="ctr">
              <a:buNone/>
            </a:pPr>
            <a:r>
              <a:rPr lang="ru-RU" dirty="0"/>
              <a:t>«Семья Плюс»</a:t>
            </a:r>
          </a:p>
          <a:p>
            <a:pPr algn="ctr">
              <a:buNone/>
            </a:pPr>
            <a:r>
              <a:rPr lang="ru-RU" dirty="0"/>
              <a:t>«Недорогие дома» </a:t>
            </a:r>
          </a:p>
          <a:p>
            <a:pPr algn="ctr">
              <a:buNone/>
            </a:pPr>
            <a:r>
              <a:rPr lang="ru-RU" dirty="0"/>
              <a:t>«Дачный идеал»</a:t>
            </a:r>
          </a:p>
          <a:p>
            <a:pPr algn="ctr">
              <a:buNone/>
            </a:pPr>
            <a:r>
              <a:rPr lang="ru-RU" dirty="0"/>
              <a:t>«Новоселье»</a:t>
            </a:r>
          </a:p>
          <a:p>
            <a:pPr algn="ctr">
              <a:buNone/>
            </a:pPr>
            <a:r>
              <a:rPr lang="ru-RU" dirty="0"/>
              <a:t>«Комплексная застройка»</a:t>
            </a:r>
          </a:p>
          <a:p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339166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Корпоративное правило приоритета  социальной ответственности </a:t>
            </a:r>
          </a:p>
          <a:p>
            <a:pPr algn="just">
              <a:buNone/>
            </a:pPr>
            <a:r>
              <a:rPr lang="ru-RU" dirty="0" smtClean="0"/>
              <a:t> Все </a:t>
            </a:r>
            <a:r>
              <a:rPr lang="ru-RU" dirty="0"/>
              <a:t>проекты ориентированы на конечного потребителя и предлагают оптимальное бюджетное решение для </a:t>
            </a:r>
            <a:r>
              <a:rPr lang="ru-RU" dirty="0" smtClean="0"/>
              <a:t>выбранного </a:t>
            </a:r>
            <a:r>
              <a:rPr lang="ru-RU" dirty="0"/>
              <a:t>масштаба </a:t>
            </a:r>
            <a:r>
              <a:rPr lang="ru-RU" dirty="0" smtClean="0"/>
              <a:t>застройки</a:t>
            </a:r>
            <a:endParaRPr lang="ru-RU" dirty="0"/>
          </a:p>
          <a:p>
            <a:pPr algn="just">
              <a:buNone/>
            </a:pPr>
            <a:r>
              <a:rPr lang="ru-RU" dirty="0" smtClean="0"/>
              <a:t>		Это </a:t>
            </a:r>
            <a:r>
              <a:rPr lang="ru-RU" dirty="0"/>
              <a:t>не просто архитектурные </a:t>
            </a:r>
            <a:r>
              <a:rPr lang="ru-RU" dirty="0" smtClean="0"/>
              <a:t>наработки </a:t>
            </a:r>
            <a:r>
              <a:rPr lang="ru-RU" dirty="0"/>
              <a:t>и удачная планировка, а комплекс услуг ООО «РСМ», совершаемый в правовой, финансовой и </a:t>
            </a:r>
            <a:r>
              <a:rPr lang="ru-RU" dirty="0" smtClean="0"/>
              <a:t>строительной сфере </a:t>
            </a:r>
            <a:endParaRPr lang="ru-RU" dirty="0"/>
          </a:p>
        </p:txBody>
      </p:sp>
      <p:pic>
        <p:nvPicPr>
          <p:cNvPr id="4" name="Рисунок 3" descr="RSM_logo 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143008" cy="644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746</TotalTime>
  <Words>207</Words>
  <Application>Microsoft Office PowerPoint</Application>
  <PresentationFormat>Экран (4:3)</PresentationFormat>
  <Paragraphs>135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Наши  социальные      проекты </vt:lpstr>
      <vt:lpstr>Концепция социального взаимодействия</vt:lpstr>
      <vt:lpstr>Строительство жилья -</vt:lpstr>
      <vt:lpstr>Слайд 4</vt:lpstr>
      <vt:lpstr>Масштаб проектов</vt:lpstr>
      <vt:lpstr>Особенности</vt:lpstr>
      <vt:lpstr>Инвестиционная составляющая </vt:lpstr>
      <vt:lpstr>Слайд 8</vt:lpstr>
      <vt:lpstr>Слайд 9</vt:lpstr>
      <vt:lpstr>Комплекс услуг для застройщика</vt:lpstr>
      <vt:lpstr>Слайд 11</vt:lpstr>
      <vt:lpstr>Проект «дачный идеал»</vt:lpstr>
      <vt:lpstr>Проект «Недорогие дома»</vt:lpstr>
      <vt:lpstr>Слайд 14</vt:lpstr>
      <vt:lpstr>Проект   «Новоселье»</vt:lpstr>
      <vt:lpstr>Инвестиционные потоки</vt:lpstr>
      <vt:lpstr>Способы реализации</vt:lpstr>
      <vt:lpstr>Контакты  и  Реквизиты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социальные проекты</dc:title>
  <dc:creator>RSM_V</dc:creator>
  <cp:lastModifiedBy>RSM_V</cp:lastModifiedBy>
  <cp:revision>89</cp:revision>
  <dcterms:created xsi:type="dcterms:W3CDTF">2013-01-08T07:24:33Z</dcterms:created>
  <dcterms:modified xsi:type="dcterms:W3CDTF">2013-03-11T13:07:40Z</dcterms:modified>
</cp:coreProperties>
</file>